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89" r:id="rId2"/>
    <p:sldId id="298" r:id="rId3"/>
    <p:sldId id="297" r:id="rId4"/>
    <p:sldId id="262" r:id="rId5"/>
    <p:sldId id="266" r:id="rId6"/>
    <p:sldId id="264" r:id="rId7"/>
    <p:sldId id="267" r:id="rId8"/>
    <p:sldId id="268" r:id="rId9"/>
    <p:sldId id="272" r:id="rId10"/>
    <p:sldId id="273" r:id="rId11"/>
    <p:sldId id="269" r:id="rId12"/>
    <p:sldId id="274" r:id="rId13"/>
    <p:sldId id="275" r:id="rId14"/>
    <p:sldId id="276" r:id="rId15"/>
    <p:sldId id="270" r:id="rId16"/>
    <p:sldId id="271" r:id="rId17"/>
    <p:sldId id="279" r:id="rId18"/>
    <p:sldId id="280" r:id="rId19"/>
    <p:sldId id="291" r:id="rId20"/>
    <p:sldId id="277" r:id="rId21"/>
    <p:sldId id="278" r:id="rId22"/>
    <p:sldId id="284" r:id="rId23"/>
    <p:sldId id="281" r:id="rId24"/>
    <p:sldId id="286" r:id="rId25"/>
    <p:sldId id="294" r:id="rId26"/>
    <p:sldId id="292" r:id="rId27"/>
    <p:sldId id="293" r:id="rId28"/>
    <p:sldId id="295" r:id="rId29"/>
    <p:sldId id="296" r:id="rId30"/>
    <p:sldId id="282" r:id="rId31"/>
    <p:sldId id="290" r:id="rId32"/>
  </p:sldIdLst>
  <p:sldSz cx="12192000" cy="6858000"/>
  <p:notesSz cx="6805613" cy="99345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9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454"/>
          </a:xfrm>
          <a:prstGeom prst="rect">
            <a:avLst/>
          </a:prstGeom>
        </p:spPr>
        <p:txBody>
          <a:bodyPr vert="horz" lIns="92195" tIns="46097" rIns="92195" bIns="4609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454"/>
          </a:xfrm>
          <a:prstGeom prst="rect">
            <a:avLst/>
          </a:prstGeom>
        </p:spPr>
        <p:txBody>
          <a:bodyPr vert="horz" lIns="92195" tIns="46097" rIns="92195" bIns="46097" rtlCol="0"/>
          <a:lstStyle>
            <a:lvl1pPr algn="r">
              <a:defRPr sz="1200"/>
            </a:lvl1pPr>
          </a:lstStyle>
          <a:p>
            <a:fld id="{35C51073-4030-4752-9FC7-D009128568AE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1425"/>
            <a:ext cx="5957887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5" tIns="46097" rIns="92195" bIns="4609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1016"/>
            <a:ext cx="5444490" cy="3911739"/>
          </a:xfrm>
          <a:prstGeom prst="rect">
            <a:avLst/>
          </a:prstGeom>
        </p:spPr>
        <p:txBody>
          <a:bodyPr vert="horz" lIns="92195" tIns="46097" rIns="92195" bIns="4609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36124"/>
            <a:ext cx="2949099" cy="498453"/>
          </a:xfrm>
          <a:prstGeom prst="rect">
            <a:avLst/>
          </a:prstGeom>
        </p:spPr>
        <p:txBody>
          <a:bodyPr vert="horz" lIns="92195" tIns="46097" rIns="92195" bIns="4609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36124"/>
            <a:ext cx="2949099" cy="498453"/>
          </a:xfrm>
          <a:prstGeom prst="rect">
            <a:avLst/>
          </a:prstGeom>
        </p:spPr>
        <p:txBody>
          <a:bodyPr vert="horz" lIns="92195" tIns="46097" rIns="92195" bIns="46097" rtlCol="0" anchor="b"/>
          <a:lstStyle>
            <a:lvl1pPr algn="r">
              <a:defRPr sz="1200"/>
            </a:lvl1pPr>
          </a:lstStyle>
          <a:p>
            <a:fld id="{2927968A-D331-472C-AF01-9521DB7B4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935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B515-0840-4407-90B2-8C85374AB208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7266-C6A3-4D3A-B1EE-2A2CCAE07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79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B515-0840-4407-90B2-8C85374AB208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7266-C6A3-4D3A-B1EE-2A2CCAE07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962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B515-0840-4407-90B2-8C85374AB208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7266-C6A3-4D3A-B1EE-2A2CCAE07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58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B515-0840-4407-90B2-8C85374AB208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7266-C6A3-4D3A-B1EE-2A2CCAE07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63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B515-0840-4407-90B2-8C85374AB208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7266-C6A3-4D3A-B1EE-2A2CCAE07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221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B515-0840-4407-90B2-8C85374AB208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7266-C6A3-4D3A-B1EE-2A2CCAE07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532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B515-0840-4407-90B2-8C85374AB208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7266-C6A3-4D3A-B1EE-2A2CCAE07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863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B515-0840-4407-90B2-8C85374AB208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7266-C6A3-4D3A-B1EE-2A2CCAE07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8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B515-0840-4407-90B2-8C85374AB208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7266-C6A3-4D3A-B1EE-2A2CCAE07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796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B515-0840-4407-90B2-8C85374AB208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7266-C6A3-4D3A-B1EE-2A2CCAE07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997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9B515-0840-4407-90B2-8C85374AB208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7266-C6A3-4D3A-B1EE-2A2CCAE07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2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9B515-0840-4407-90B2-8C85374AB208}" type="datetimeFigureOut">
              <a:rPr kumimoji="1" lang="ja-JP" altLang="en-US" smtClean="0"/>
              <a:t>2024/2/20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57266-C6A3-4D3A-B1EE-2A2CCAE07F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796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free-line-design.com/?p=497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free-line-design.com/?p=506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free-line-design.com/?p=506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free-line-design.com/?p=530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おすすめの商用利用可能な無料フレーム・枠素材">
            <a:extLst>
              <a:ext uri="{FF2B5EF4-FFF2-40B4-BE49-F238E27FC236}">
                <a16:creationId xmlns:a16="http://schemas.microsoft.com/office/drawing/2014/main" id="{BC33358E-F3A0-4DA5-8D33-1CEED37E9F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2"/>
            <a:ext cx="12192000" cy="685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EB4E13B7-0AC0-422B-9128-ED158617127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714" y="694677"/>
            <a:ext cx="10626571" cy="546864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楕円 3">
            <a:extLst>
              <a:ext uri="{FF2B5EF4-FFF2-40B4-BE49-F238E27FC236}">
                <a16:creationId xmlns:a16="http://schemas.microsoft.com/office/drawing/2014/main" id="{AC9C637F-6064-4441-8330-F50190430FF6}"/>
              </a:ext>
            </a:extLst>
          </p:cNvPr>
          <p:cNvSpPr/>
          <p:nvPr/>
        </p:nvSpPr>
        <p:spPr>
          <a:xfrm>
            <a:off x="3215195" y="2166152"/>
            <a:ext cx="5761607" cy="2068496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>
                <a:latin typeface="HGP明朝E" panose="02020800000000000000" pitchFamily="18" charset="-128"/>
                <a:ea typeface="HGP明朝E" panose="02020800000000000000" pitchFamily="18" charset="-128"/>
              </a:rPr>
              <a:t>〇〇ちゃんの</a:t>
            </a:r>
            <a:endParaRPr kumimoji="1" lang="en-US" altLang="ja-JP" sz="4800" dirty="0">
              <a:latin typeface="HGP明朝E" panose="02020800000000000000" pitchFamily="18" charset="-128"/>
              <a:ea typeface="HGP明朝E" panose="02020800000000000000" pitchFamily="18" charset="-128"/>
            </a:endParaRPr>
          </a:p>
          <a:p>
            <a:pPr algn="ctr"/>
            <a:r>
              <a:rPr lang="ja-JP" altLang="en-US" sz="4800" dirty="0">
                <a:latin typeface="HGP明朝E" panose="02020800000000000000" pitchFamily="18" charset="-128"/>
                <a:ea typeface="HGP明朝E" panose="02020800000000000000" pitchFamily="18" charset="-128"/>
              </a:rPr>
              <a:t>ケアノート</a:t>
            </a:r>
            <a:endParaRPr kumimoji="1" lang="ja-JP" altLang="en-US" sz="4800" dirty="0">
              <a:latin typeface="HGP明朝E" panose="02020800000000000000" pitchFamily="18" charset="-128"/>
              <a:ea typeface="HGP明朝E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544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7" y="-110765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角丸四角形 2">
            <a:extLst>
              <a:ext uri="{FF2B5EF4-FFF2-40B4-BE49-F238E27FC236}">
                <a16:creationId xmlns:a16="http://schemas.microsoft.com/office/drawing/2014/main" id="{E975B7AE-3072-4191-B6A8-908A3EFB7B9D}"/>
              </a:ext>
            </a:extLst>
          </p:cNvPr>
          <p:cNvSpPr/>
          <p:nvPr/>
        </p:nvSpPr>
        <p:spPr>
          <a:xfrm>
            <a:off x="784396" y="719094"/>
            <a:ext cx="1620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身体情報</a:t>
            </a: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F2431CA0-1B5D-48D7-AC48-3408A60D1839}"/>
              </a:ext>
            </a:extLst>
          </p:cNvPr>
          <p:cNvSpPr/>
          <p:nvPr/>
        </p:nvSpPr>
        <p:spPr>
          <a:xfrm>
            <a:off x="635606" y="1687230"/>
            <a:ext cx="1917577" cy="1253971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入院歴</a:t>
            </a: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763D8AF7-A987-4A79-BA9E-0028572CA44D}"/>
              </a:ext>
            </a:extLst>
          </p:cNvPr>
          <p:cNvSpPr/>
          <p:nvPr/>
        </p:nvSpPr>
        <p:spPr>
          <a:xfrm>
            <a:off x="635605" y="3109654"/>
            <a:ext cx="1917577" cy="1253971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手術歴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C7DD5212-5F3A-493E-846A-743E62D35F44}"/>
              </a:ext>
            </a:extLst>
          </p:cNvPr>
          <p:cNvSpPr/>
          <p:nvPr/>
        </p:nvSpPr>
        <p:spPr>
          <a:xfrm>
            <a:off x="635604" y="4939811"/>
            <a:ext cx="1917577" cy="1253971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痙攣発作等の症状</a:t>
            </a:r>
          </a:p>
        </p:txBody>
      </p:sp>
      <p:pic>
        <p:nvPicPr>
          <p:cNvPr id="7" name="図 6" descr="丸と線の組み合わせライン線 2">
            <a:hlinkClick r:id="rId3"/>
            <a:extLst>
              <a:ext uri="{FF2B5EF4-FFF2-40B4-BE49-F238E27FC236}">
                <a16:creationId xmlns:a16="http://schemas.microsoft.com/office/drawing/2014/main" id="{904920D7-AA74-42B8-B1C4-9F66A3CCC4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972" y="3044216"/>
            <a:ext cx="9000000" cy="17717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図 7" descr="丸と線の組み合わせライン線 2">
            <a:hlinkClick r:id="rId3"/>
            <a:extLst>
              <a:ext uri="{FF2B5EF4-FFF2-40B4-BE49-F238E27FC236}">
                <a16:creationId xmlns:a16="http://schemas.microsoft.com/office/drawing/2014/main" id="{05F22AD9-AE5A-4A9A-8218-6E330473A7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970" y="4652694"/>
            <a:ext cx="9000000" cy="17717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図 8" descr="丸と線の組み合わせライン線 2">
            <a:hlinkClick r:id="rId3"/>
            <a:extLst>
              <a:ext uri="{FF2B5EF4-FFF2-40B4-BE49-F238E27FC236}">
                <a16:creationId xmlns:a16="http://schemas.microsoft.com/office/drawing/2014/main" id="{A8266FD0-591E-4BE1-A85B-74201F6EE7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728404" y="6301711"/>
            <a:ext cx="8939813" cy="17596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BB3FC033-FBD7-43E1-A79F-6F2396046F9B}"/>
              </a:ext>
            </a:extLst>
          </p:cNvPr>
          <p:cNvSpPr/>
          <p:nvPr/>
        </p:nvSpPr>
        <p:spPr>
          <a:xfrm>
            <a:off x="2701970" y="1586464"/>
            <a:ext cx="9131964" cy="1457785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＊入院先医療機関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〔</a:t>
            </a:r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　　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〕</a:t>
            </a:r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病名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〔</a:t>
            </a:r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〕</a:t>
            </a:r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年　月　日～　年　月　日</a:t>
            </a:r>
            <a:endParaRPr kumimoji="1" lang="en-US" altLang="ja-JP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</a:t>
            </a:r>
            <a:endParaRPr kumimoji="1" lang="en-US" altLang="ja-JP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＊入院先医療機関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〔</a:t>
            </a:r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　　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〕</a:t>
            </a:r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病名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〔</a:t>
            </a:r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〕</a:t>
            </a:r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年　月　日～　年　月　日</a:t>
            </a:r>
            <a:endParaRPr lang="en-US" altLang="ja-JP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＊入院先医療機関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〔</a:t>
            </a:r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　　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〕</a:t>
            </a:r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病名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〔</a:t>
            </a:r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〕</a:t>
            </a:r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年　月　日</a:t>
            </a:r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　年　月　日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7D038DB4-4CFD-4F8F-ADEB-840639344031}"/>
              </a:ext>
            </a:extLst>
          </p:cNvPr>
          <p:cNvSpPr/>
          <p:nvPr/>
        </p:nvSpPr>
        <p:spPr>
          <a:xfrm>
            <a:off x="2701970" y="3194942"/>
            <a:ext cx="9131964" cy="1457785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＊手術先医療機関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〔</a:t>
            </a:r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　　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〕</a:t>
            </a:r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病名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〔</a:t>
            </a:r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〕</a:t>
            </a:r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年　月　日～　年　月　日</a:t>
            </a:r>
            <a:endParaRPr kumimoji="1" lang="en-US" altLang="ja-JP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</a:t>
            </a:r>
            <a:endParaRPr kumimoji="1" lang="en-US" altLang="ja-JP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＊手術先医療機関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〔</a:t>
            </a:r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　　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〕</a:t>
            </a:r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病名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〔</a:t>
            </a:r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〕</a:t>
            </a:r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年　月　日～　年　月　日</a:t>
            </a:r>
            <a:endParaRPr lang="en-US" altLang="ja-JP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＊手術先医療機関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〔</a:t>
            </a:r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　　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〕</a:t>
            </a:r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病名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〔</a:t>
            </a:r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〕</a:t>
            </a:r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年　月　日</a:t>
            </a:r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　年　月　日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FFF826BB-A89C-4FF1-909A-2BE439235B0E}"/>
              </a:ext>
            </a:extLst>
          </p:cNvPr>
          <p:cNvSpPr/>
          <p:nvPr/>
        </p:nvSpPr>
        <p:spPr>
          <a:xfrm>
            <a:off x="2553181" y="4773373"/>
            <a:ext cx="1584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発作時の様子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3E7ABCDB-273F-411C-9FE9-A5A081490287}"/>
              </a:ext>
            </a:extLst>
          </p:cNvPr>
          <p:cNvSpPr/>
          <p:nvPr/>
        </p:nvSpPr>
        <p:spPr>
          <a:xfrm>
            <a:off x="2553181" y="5614710"/>
            <a:ext cx="1584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発作時の対応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18B38A5E-08AF-4C74-9006-D69B289F2DA7}"/>
              </a:ext>
            </a:extLst>
          </p:cNvPr>
          <p:cNvSpPr/>
          <p:nvPr/>
        </p:nvSpPr>
        <p:spPr>
          <a:xfrm>
            <a:off x="7702957" y="5153627"/>
            <a:ext cx="1372576" cy="769416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緊急連絡先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3C5E355F-D163-46E6-BED9-8C3DB389D3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808" y="5594018"/>
            <a:ext cx="5821708" cy="682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DFA5439E-BEF8-40B3-BCA7-C90D2C9076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071" y="6236835"/>
            <a:ext cx="3900173" cy="457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3312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7" y="-110765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角丸四角形 2">
            <a:extLst>
              <a:ext uri="{FF2B5EF4-FFF2-40B4-BE49-F238E27FC236}">
                <a16:creationId xmlns:a16="http://schemas.microsoft.com/office/drawing/2014/main" id="{45C10200-FA8D-4882-9893-DCECD3FD2C33}"/>
              </a:ext>
            </a:extLst>
          </p:cNvPr>
          <p:cNvSpPr/>
          <p:nvPr/>
        </p:nvSpPr>
        <p:spPr>
          <a:xfrm>
            <a:off x="784393" y="718935"/>
            <a:ext cx="1620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医療機器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86DC43C-1AFC-4FAE-A0BD-0909D0FFD2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784395" y="1993032"/>
            <a:ext cx="10797181" cy="4571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楕円 4">
            <a:extLst>
              <a:ext uri="{FF2B5EF4-FFF2-40B4-BE49-F238E27FC236}">
                <a16:creationId xmlns:a16="http://schemas.microsoft.com/office/drawing/2014/main" id="{C0F6470B-14AD-4531-BCA6-21E5FAEC9AEF}"/>
              </a:ext>
            </a:extLst>
          </p:cNvPr>
          <p:cNvSpPr/>
          <p:nvPr/>
        </p:nvSpPr>
        <p:spPr>
          <a:xfrm>
            <a:off x="750617" y="1266063"/>
            <a:ext cx="1512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．品名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3FBB3657-3B9E-45D3-BE66-7E3DA927FF9E}"/>
              </a:ext>
            </a:extLst>
          </p:cNvPr>
          <p:cNvSpPr/>
          <p:nvPr/>
        </p:nvSpPr>
        <p:spPr>
          <a:xfrm flipH="1">
            <a:off x="6935739" y="1257416"/>
            <a:ext cx="144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利用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制度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9F0947A9-6502-4624-92EF-BC22CBC35102}"/>
              </a:ext>
            </a:extLst>
          </p:cNvPr>
          <p:cNvSpPr/>
          <p:nvPr/>
        </p:nvSpPr>
        <p:spPr>
          <a:xfrm flipH="1">
            <a:off x="9563869" y="1275983"/>
            <a:ext cx="144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制度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開始日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96CBB58-7964-4FD3-B333-B68A9838C71F}"/>
              </a:ext>
            </a:extLst>
          </p:cNvPr>
          <p:cNvSpPr/>
          <p:nvPr/>
        </p:nvSpPr>
        <p:spPr>
          <a:xfrm flipH="1">
            <a:off x="3816263" y="1266063"/>
            <a:ext cx="144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業者名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pPr algn="ctr"/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ED8E6368-A881-4002-949B-284C49F516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784392" y="2747377"/>
            <a:ext cx="10797181" cy="4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7BC3A054-FFFA-43E5-8BF6-A1D9354D7C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784392" y="3516432"/>
            <a:ext cx="10797181" cy="4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3D4E6F15-FB21-4BEB-A43E-B76ED13CAB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784392" y="4285487"/>
            <a:ext cx="10797181" cy="45719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楕円 12">
            <a:extLst>
              <a:ext uri="{FF2B5EF4-FFF2-40B4-BE49-F238E27FC236}">
                <a16:creationId xmlns:a16="http://schemas.microsoft.com/office/drawing/2014/main" id="{DB6664E5-36B2-4D31-ACC0-6D44230E8A5B}"/>
              </a:ext>
            </a:extLst>
          </p:cNvPr>
          <p:cNvSpPr/>
          <p:nvPr/>
        </p:nvSpPr>
        <p:spPr>
          <a:xfrm>
            <a:off x="784394" y="2033279"/>
            <a:ext cx="1512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．品名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710267E4-880C-4AF3-8D28-9A3789F5695F}"/>
              </a:ext>
            </a:extLst>
          </p:cNvPr>
          <p:cNvSpPr/>
          <p:nvPr/>
        </p:nvSpPr>
        <p:spPr>
          <a:xfrm>
            <a:off x="784394" y="2784015"/>
            <a:ext cx="1512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．品名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461B540C-0819-4FEC-B421-640291BF0C5E}"/>
              </a:ext>
            </a:extLst>
          </p:cNvPr>
          <p:cNvSpPr/>
          <p:nvPr/>
        </p:nvSpPr>
        <p:spPr>
          <a:xfrm>
            <a:off x="784394" y="3575125"/>
            <a:ext cx="1512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4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．品名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BC2CF3DE-352A-4C1C-9011-4D530CDBBC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784392" y="5044146"/>
            <a:ext cx="10797181" cy="45719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楕円 17">
            <a:extLst>
              <a:ext uri="{FF2B5EF4-FFF2-40B4-BE49-F238E27FC236}">
                <a16:creationId xmlns:a16="http://schemas.microsoft.com/office/drawing/2014/main" id="{A1F0A2B7-87D0-47A7-99D2-5E39227A1EE2}"/>
              </a:ext>
            </a:extLst>
          </p:cNvPr>
          <p:cNvSpPr/>
          <p:nvPr/>
        </p:nvSpPr>
        <p:spPr>
          <a:xfrm>
            <a:off x="784394" y="4315119"/>
            <a:ext cx="1512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5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．品名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AADA515F-A925-49A9-A22F-4F06937607F8}"/>
              </a:ext>
            </a:extLst>
          </p:cNvPr>
          <p:cNvSpPr/>
          <p:nvPr/>
        </p:nvSpPr>
        <p:spPr>
          <a:xfrm flipH="1">
            <a:off x="3816263" y="2057591"/>
            <a:ext cx="144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業者名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pPr algn="ctr"/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928EA404-485E-43CF-947B-9F58E75875A2}"/>
              </a:ext>
            </a:extLst>
          </p:cNvPr>
          <p:cNvSpPr/>
          <p:nvPr/>
        </p:nvSpPr>
        <p:spPr>
          <a:xfrm flipH="1">
            <a:off x="3816263" y="2792978"/>
            <a:ext cx="144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業者名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pPr algn="ctr"/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6449CC1A-AED3-4F07-BE6D-5410D1ACC0DC}"/>
              </a:ext>
            </a:extLst>
          </p:cNvPr>
          <p:cNvSpPr/>
          <p:nvPr/>
        </p:nvSpPr>
        <p:spPr>
          <a:xfrm flipH="1">
            <a:off x="3816263" y="3575125"/>
            <a:ext cx="144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業者名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pPr algn="ctr"/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DD08BD08-9083-4235-9D54-FDA50DF271B1}"/>
              </a:ext>
            </a:extLst>
          </p:cNvPr>
          <p:cNvSpPr/>
          <p:nvPr/>
        </p:nvSpPr>
        <p:spPr>
          <a:xfrm flipH="1">
            <a:off x="3816263" y="4340233"/>
            <a:ext cx="144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業者名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pPr algn="ctr"/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964BFC5F-945D-460A-B621-BE15EA9904AE}"/>
              </a:ext>
            </a:extLst>
          </p:cNvPr>
          <p:cNvSpPr/>
          <p:nvPr/>
        </p:nvSpPr>
        <p:spPr>
          <a:xfrm flipH="1">
            <a:off x="6935739" y="2021169"/>
            <a:ext cx="144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利用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制度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FE5DC197-432C-4E5E-8161-71BE8576157E}"/>
              </a:ext>
            </a:extLst>
          </p:cNvPr>
          <p:cNvSpPr/>
          <p:nvPr/>
        </p:nvSpPr>
        <p:spPr>
          <a:xfrm flipH="1">
            <a:off x="6938188" y="2784015"/>
            <a:ext cx="144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利用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制度</a:t>
            </a:r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4896B723-094A-45D5-A6BA-D734F4C50882}"/>
              </a:ext>
            </a:extLst>
          </p:cNvPr>
          <p:cNvSpPr/>
          <p:nvPr/>
        </p:nvSpPr>
        <p:spPr>
          <a:xfrm flipH="1">
            <a:off x="6935739" y="3559921"/>
            <a:ext cx="144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利用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制度</a:t>
            </a:r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4FEFC3FA-06F9-49C3-9D77-93C3EBF2AEA4}"/>
              </a:ext>
            </a:extLst>
          </p:cNvPr>
          <p:cNvSpPr/>
          <p:nvPr/>
        </p:nvSpPr>
        <p:spPr>
          <a:xfrm flipH="1">
            <a:off x="6935739" y="4340233"/>
            <a:ext cx="144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利用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制度</a:t>
            </a:r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67FE6FF0-F418-44CF-A133-8A9474171CD9}"/>
              </a:ext>
            </a:extLst>
          </p:cNvPr>
          <p:cNvSpPr/>
          <p:nvPr/>
        </p:nvSpPr>
        <p:spPr>
          <a:xfrm flipH="1">
            <a:off x="9563869" y="2014770"/>
            <a:ext cx="144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制度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開始日</a:t>
            </a: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73D675E1-4DD8-4E5C-B9B7-C598FD7CED4F}"/>
              </a:ext>
            </a:extLst>
          </p:cNvPr>
          <p:cNvSpPr/>
          <p:nvPr/>
        </p:nvSpPr>
        <p:spPr>
          <a:xfrm flipH="1">
            <a:off x="9563869" y="2784015"/>
            <a:ext cx="144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制度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開始日</a:t>
            </a: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BEF08D1B-7A84-4D2F-A703-6A2339C5A744}"/>
              </a:ext>
            </a:extLst>
          </p:cNvPr>
          <p:cNvSpPr/>
          <p:nvPr/>
        </p:nvSpPr>
        <p:spPr>
          <a:xfrm flipH="1">
            <a:off x="9563869" y="3567717"/>
            <a:ext cx="144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制度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開始日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C19ED6F7-02B1-4B1C-8188-45AF5602BBE3}"/>
              </a:ext>
            </a:extLst>
          </p:cNvPr>
          <p:cNvSpPr/>
          <p:nvPr/>
        </p:nvSpPr>
        <p:spPr>
          <a:xfrm flipH="1">
            <a:off x="9563869" y="4378603"/>
            <a:ext cx="144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制度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開始日</a:t>
            </a:r>
          </a:p>
        </p:txBody>
      </p:sp>
    </p:spTree>
    <p:extLst>
      <p:ext uri="{BB962C8B-B14F-4D97-AF65-F5344CB8AC3E}">
        <p14:creationId xmlns:p14="http://schemas.microsoft.com/office/powerpoint/2010/main" val="1806192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7" y="-110765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角丸四角形 2">
            <a:extLst>
              <a:ext uri="{FF2B5EF4-FFF2-40B4-BE49-F238E27FC236}">
                <a16:creationId xmlns:a16="http://schemas.microsoft.com/office/drawing/2014/main" id="{F68262FB-6AF1-40A9-9AF5-DD953C93BC58}"/>
              </a:ext>
            </a:extLst>
          </p:cNvPr>
          <p:cNvSpPr/>
          <p:nvPr/>
        </p:nvSpPr>
        <p:spPr>
          <a:xfrm>
            <a:off x="695617" y="772079"/>
            <a:ext cx="1620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医療材料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8D46648-AF1E-440A-9EE1-BD38E4D80D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95617" y="1890757"/>
            <a:ext cx="10797181" cy="4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54F9BA7C-5FC0-42E6-81F6-8048143DCF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95617" y="2516766"/>
            <a:ext cx="10797181" cy="4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4727748E-D9C6-4332-B022-85094A6E52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95616" y="3142775"/>
            <a:ext cx="10797181" cy="4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1B9CCFE-1643-4C50-ABF6-215017398A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95616" y="3767172"/>
            <a:ext cx="10797181" cy="457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角丸四角形 2">
            <a:extLst>
              <a:ext uri="{FF2B5EF4-FFF2-40B4-BE49-F238E27FC236}">
                <a16:creationId xmlns:a16="http://schemas.microsoft.com/office/drawing/2014/main" id="{3BC7DC39-90CB-44D0-BE11-593088897FB1}"/>
              </a:ext>
            </a:extLst>
          </p:cNvPr>
          <p:cNvSpPr/>
          <p:nvPr/>
        </p:nvSpPr>
        <p:spPr>
          <a:xfrm>
            <a:off x="695617" y="3818622"/>
            <a:ext cx="1620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装具類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23DF91CB-6453-49E2-A07C-D0680BC12D0F}"/>
              </a:ext>
            </a:extLst>
          </p:cNvPr>
          <p:cNvSpPr/>
          <p:nvPr/>
        </p:nvSpPr>
        <p:spPr>
          <a:xfrm>
            <a:off x="695615" y="1327897"/>
            <a:ext cx="144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品名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7EE05398-AC58-40A7-BCC8-F23790057A1C}"/>
              </a:ext>
            </a:extLst>
          </p:cNvPr>
          <p:cNvSpPr/>
          <p:nvPr/>
        </p:nvSpPr>
        <p:spPr>
          <a:xfrm flipH="1">
            <a:off x="4654207" y="1312079"/>
            <a:ext cx="144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入手先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811134A5-8314-4CA2-B718-017520992466}"/>
              </a:ext>
            </a:extLst>
          </p:cNvPr>
          <p:cNvSpPr/>
          <p:nvPr/>
        </p:nvSpPr>
        <p:spPr>
          <a:xfrm>
            <a:off x="695615" y="1966755"/>
            <a:ext cx="144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品名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42765033-74EF-4246-96E5-2CAB0D66B5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95615" y="4885534"/>
            <a:ext cx="10797181" cy="45719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楕円 13">
            <a:extLst>
              <a:ext uri="{FF2B5EF4-FFF2-40B4-BE49-F238E27FC236}">
                <a16:creationId xmlns:a16="http://schemas.microsoft.com/office/drawing/2014/main" id="{FC28BCEB-6051-4E8B-A73B-E2D360F2FF5A}"/>
              </a:ext>
            </a:extLst>
          </p:cNvPr>
          <p:cNvSpPr/>
          <p:nvPr/>
        </p:nvSpPr>
        <p:spPr>
          <a:xfrm>
            <a:off x="695615" y="4349949"/>
            <a:ext cx="144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品名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D9C4ACB4-379C-43A4-949D-4E9ADDBCBC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95615" y="5420434"/>
            <a:ext cx="10797181" cy="45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4BAFF546-B86B-4F26-B177-14A43964F6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695615" y="5981036"/>
            <a:ext cx="10797181" cy="45719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楕円 16">
            <a:extLst>
              <a:ext uri="{FF2B5EF4-FFF2-40B4-BE49-F238E27FC236}">
                <a16:creationId xmlns:a16="http://schemas.microsoft.com/office/drawing/2014/main" id="{10DA5263-E932-4C71-990A-D7DD26432B68}"/>
              </a:ext>
            </a:extLst>
          </p:cNvPr>
          <p:cNvSpPr/>
          <p:nvPr/>
        </p:nvSpPr>
        <p:spPr>
          <a:xfrm>
            <a:off x="695615" y="4918695"/>
            <a:ext cx="144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品名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4AE1B246-D049-43C7-B7B7-96C96A8EC011}"/>
              </a:ext>
            </a:extLst>
          </p:cNvPr>
          <p:cNvSpPr/>
          <p:nvPr/>
        </p:nvSpPr>
        <p:spPr>
          <a:xfrm>
            <a:off x="695615" y="5468972"/>
            <a:ext cx="144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品名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23AC6B20-AF4C-4FF0-8098-D91B6CB12DD1}"/>
              </a:ext>
            </a:extLst>
          </p:cNvPr>
          <p:cNvSpPr/>
          <p:nvPr/>
        </p:nvSpPr>
        <p:spPr>
          <a:xfrm flipH="1">
            <a:off x="3190618" y="4342715"/>
            <a:ext cx="1457071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業者名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CF167161-F09D-43D4-82B7-2C646D3C49DD}"/>
              </a:ext>
            </a:extLst>
          </p:cNvPr>
          <p:cNvSpPr/>
          <p:nvPr/>
        </p:nvSpPr>
        <p:spPr>
          <a:xfrm flipH="1">
            <a:off x="6400873" y="4350912"/>
            <a:ext cx="108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作成</a:t>
            </a:r>
            <a:endParaRPr kumimoji="1" lang="en-US" altLang="ja-JP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病院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8790CFD5-B17F-43DC-9F1D-8F3498FC3029}"/>
              </a:ext>
            </a:extLst>
          </p:cNvPr>
          <p:cNvSpPr/>
          <p:nvPr/>
        </p:nvSpPr>
        <p:spPr>
          <a:xfrm flipH="1">
            <a:off x="10124360" y="4322674"/>
            <a:ext cx="108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利用</a:t>
            </a:r>
            <a:endParaRPr kumimoji="1" lang="en-US" altLang="ja-JP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制度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D377F0DA-F9A8-4065-AAD2-D50AC5A90FFA}"/>
              </a:ext>
            </a:extLst>
          </p:cNvPr>
          <p:cNvSpPr/>
          <p:nvPr/>
        </p:nvSpPr>
        <p:spPr>
          <a:xfrm flipH="1">
            <a:off x="4654207" y="1963401"/>
            <a:ext cx="144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入手先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C6EDF009-4C0D-4E44-806D-7EB60D5989AA}"/>
              </a:ext>
            </a:extLst>
          </p:cNvPr>
          <p:cNvSpPr/>
          <p:nvPr/>
        </p:nvSpPr>
        <p:spPr>
          <a:xfrm flipH="1">
            <a:off x="4654205" y="2592765"/>
            <a:ext cx="144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入手先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9930C7EB-8CF3-4B3F-B046-17148D40288C}"/>
              </a:ext>
            </a:extLst>
          </p:cNvPr>
          <p:cNvSpPr/>
          <p:nvPr/>
        </p:nvSpPr>
        <p:spPr>
          <a:xfrm flipH="1">
            <a:off x="4654205" y="3207833"/>
            <a:ext cx="144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入手先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2CF9AA16-0A4E-4360-99D8-4A579918068D}"/>
              </a:ext>
            </a:extLst>
          </p:cNvPr>
          <p:cNvSpPr/>
          <p:nvPr/>
        </p:nvSpPr>
        <p:spPr>
          <a:xfrm>
            <a:off x="695615" y="2599398"/>
            <a:ext cx="144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品名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3F39A496-5457-402E-BB8F-7F47A901C17D}"/>
              </a:ext>
            </a:extLst>
          </p:cNvPr>
          <p:cNvSpPr/>
          <p:nvPr/>
        </p:nvSpPr>
        <p:spPr>
          <a:xfrm>
            <a:off x="695615" y="3219714"/>
            <a:ext cx="144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品名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CAE3F1DB-683E-407D-9EDD-7DD75A5A59DD}"/>
              </a:ext>
            </a:extLst>
          </p:cNvPr>
          <p:cNvSpPr/>
          <p:nvPr/>
        </p:nvSpPr>
        <p:spPr>
          <a:xfrm flipH="1">
            <a:off x="3190617" y="4911558"/>
            <a:ext cx="1457071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業者名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E27DA221-F87D-432C-9707-07F062432B90}"/>
              </a:ext>
            </a:extLst>
          </p:cNvPr>
          <p:cNvSpPr/>
          <p:nvPr/>
        </p:nvSpPr>
        <p:spPr>
          <a:xfrm flipH="1">
            <a:off x="3190617" y="5477013"/>
            <a:ext cx="1457071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業者名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D252DC73-7986-4E31-8434-5F12AC76AE2B}"/>
              </a:ext>
            </a:extLst>
          </p:cNvPr>
          <p:cNvSpPr/>
          <p:nvPr/>
        </p:nvSpPr>
        <p:spPr>
          <a:xfrm flipH="1">
            <a:off x="6400873" y="4921988"/>
            <a:ext cx="108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作成</a:t>
            </a:r>
            <a:endParaRPr kumimoji="1" lang="en-US" altLang="ja-JP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病院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2B18BC33-8E85-464F-95B1-A7FD154D9545}"/>
              </a:ext>
            </a:extLst>
          </p:cNvPr>
          <p:cNvSpPr/>
          <p:nvPr/>
        </p:nvSpPr>
        <p:spPr>
          <a:xfrm flipH="1">
            <a:off x="6397693" y="5458165"/>
            <a:ext cx="108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作成</a:t>
            </a:r>
            <a:endParaRPr kumimoji="1" lang="en-US" altLang="ja-JP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病院</a:t>
            </a: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5097B978-91BE-42BD-82F5-4736F603E4EA}"/>
              </a:ext>
            </a:extLst>
          </p:cNvPr>
          <p:cNvSpPr/>
          <p:nvPr/>
        </p:nvSpPr>
        <p:spPr>
          <a:xfrm flipH="1">
            <a:off x="10124360" y="4892919"/>
            <a:ext cx="108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利用</a:t>
            </a:r>
            <a:endParaRPr kumimoji="1" lang="en-US" altLang="ja-JP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制度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03FCF0DD-80A6-4777-B264-3A3F736AFAE7}"/>
              </a:ext>
            </a:extLst>
          </p:cNvPr>
          <p:cNvSpPr/>
          <p:nvPr/>
        </p:nvSpPr>
        <p:spPr>
          <a:xfrm flipH="1">
            <a:off x="10124360" y="5451189"/>
            <a:ext cx="108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利用</a:t>
            </a:r>
            <a:endParaRPr kumimoji="1" lang="en-US" altLang="ja-JP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制度</a:t>
            </a: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5864942E-5C31-4C7F-9595-34A5E6FC324A}"/>
              </a:ext>
            </a:extLst>
          </p:cNvPr>
          <p:cNvSpPr/>
          <p:nvPr/>
        </p:nvSpPr>
        <p:spPr>
          <a:xfrm>
            <a:off x="8433282" y="4332707"/>
            <a:ext cx="61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注意</a:t>
            </a:r>
            <a:endParaRPr kumimoji="1" lang="en-US" altLang="ja-JP" sz="9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事項</a:t>
            </a: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55DA35CC-3056-4518-9F29-8183798CF22D}"/>
              </a:ext>
            </a:extLst>
          </p:cNvPr>
          <p:cNvSpPr/>
          <p:nvPr/>
        </p:nvSpPr>
        <p:spPr>
          <a:xfrm>
            <a:off x="8437895" y="4911189"/>
            <a:ext cx="61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注意</a:t>
            </a:r>
            <a:endParaRPr kumimoji="1" lang="en-US" altLang="ja-JP" sz="9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事項</a:t>
            </a: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E7D4AEBF-C1A3-42F8-AC77-EC3EA47E0968}"/>
              </a:ext>
            </a:extLst>
          </p:cNvPr>
          <p:cNvSpPr/>
          <p:nvPr/>
        </p:nvSpPr>
        <p:spPr>
          <a:xfrm>
            <a:off x="8428670" y="5477013"/>
            <a:ext cx="61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注意</a:t>
            </a:r>
            <a:endParaRPr kumimoji="1" lang="en-US" altLang="ja-JP" sz="9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事項</a:t>
            </a: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740E80AB-1B36-4BED-9738-5554FF47726D}"/>
              </a:ext>
            </a:extLst>
          </p:cNvPr>
          <p:cNvSpPr/>
          <p:nvPr/>
        </p:nvSpPr>
        <p:spPr>
          <a:xfrm>
            <a:off x="5256866" y="4349949"/>
            <a:ext cx="79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担当者</a:t>
            </a:r>
            <a:r>
              <a:rPr kumimoji="1" lang="en-US" altLang="ja-JP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9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D6012FD1-3E64-4508-AEF9-87416CE55259}"/>
              </a:ext>
            </a:extLst>
          </p:cNvPr>
          <p:cNvSpPr/>
          <p:nvPr/>
        </p:nvSpPr>
        <p:spPr>
          <a:xfrm>
            <a:off x="5256866" y="4911186"/>
            <a:ext cx="79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担当者</a:t>
            </a:r>
            <a:r>
              <a:rPr kumimoji="1" lang="en-US" altLang="ja-JP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9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DDC5F2A7-52CB-46A9-B5BB-94A2D12860B1}"/>
              </a:ext>
            </a:extLst>
          </p:cNvPr>
          <p:cNvSpPr/>
          <p:nvPr/>
        </p:nvSpPr>
        <p:spPr>
          <a:xfrm>
            <a:off x="5256866" y="5451189"/>
            <a:ext cx="79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担当者</a:t>
            </a:r>
            <a:r>
              <a:rPr kumimoji="1" lang="en-US" altLang="ja-JP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9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4771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7" y="-221530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角丸四角形 2">
            <a:extLst>
              <a:ext uri="{FF2B5EF4-FFF2-40B4-BE49-F238E27FC236}">
                <a16:creationId xmlns:a16="http://schemas.microsoft.com/office/drawing/2014/main" id="{BEEF1A51-9CFA-462C-AD20-0A427A365A04}"/>
              </a:ext>
            </a:extLst>
          </p:cNvPr>
          <p:cNvSpPr/>
          <p:nvPr/>
        </p:nvSpPr>
        <p:spPr>
          <a:xfrm>
            <a:off x="695617" y="772079"/>
            <a:ext cx="1908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手帳・等級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A2DA8B5-D7AC-4428-A8EC-209E9EC090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17" y="1867439"/>
            <a:ext cx="10368000" cy="5377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楕円 5">
            <a:extLst>
              <a:ext uri="{FF2B5EF4-FFF2-40B4-BE49-F238E27FC236}">
                <a16:creationId xmlns:a16="http://schemas.microsoft.com/office/drawing/2014/main" id="{B8C8251F-9F86-4DE4-BB6D-EEA2DBAAC76C}"/>
              </a:ext>
            </a:extLst>
          </p:cNvPr>
          <p:cNvSpPr/>
          <p:nvPr/>
        </p:nvSpPr>
        <p:spPr>
          <a:xfrm flipH="1">
            <a:off x="695617" y="1327439"/>
            <a:ext cx="180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手帳の種類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9A30754B-4C0A-4645-ACE9-ACC7679DF051}"/>
              </a:ext>
            </a:extLst>
          </p:cNvPr>
          <p:cNvSpPr/>
          <p:nvPr/>
        </p:nvSpPr>
        <p:spPr>
          <a:xfrm>
            <a:off x="4244712" y="1132079"/>
            <a:ext cx="72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等級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E5CFEB03-ECD4-43EA-A552-83332AC5CD4B}"/>
              </a:ext>
            </a:extLst>
          </p:cNvPr>
          <p:cNvSpPr/>
          <p:nvPr/>
        </p:nvSpPr>
        <p:spPr>
          <a:xfrm flipH="1">
            <a:off x="6042597" y="1312079"/>
            <a:ext cx="180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手帳作成日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E95A6CB7-EC5D-4F7A-90C2-75792319D56B}"/>
              </a:ext>
            </a:extLst>
          </p:cNvPr>
          <p:cNvSpPr/>
          <p:nvPr/>
        </p:nvSpPr>
        <p:spPr>
          <a:xfrm flipH="1">
            <a:off x="8920482" y="1312079"/>
            <a:ext cx="180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次回更新日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1C146B6E-B84D-4851-B771-8EDF83FC0E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17" y="2530392"/>
            <a:ext cx="10368000" cy="5377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楕円 10">
            <a:extLst>
              <a:ext uri="{FF2B5EF4-FFF2-40B4-BE49-F238E27FC236}">
                <a16:creationId xmlns:a16="http://schemas.microsoft.com/office/drawing/2014/main" id="{6BCB4E69-730C-4113-A22D-3B01B5807E7A}"/>
              </a:ext>
            </a:extLst>
          </p:cNvPr>
          <p:cNvSpPr/>
          <p:nvPr/>
        </p:nvSpPr>
        <p:spPr>
          <a:xfrm flipH="1">
            <a:off x="695617" y="1986520"/>
            <a:ext cx="180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手帳の種類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1B352C7C-F251-46CE-A3D1-DE796CB903CE}"/>
              </a:ext>
            </a:extLst>
          </p:cNvPr>
          <p:cNvSpPr/>
          <p:nvPr/>
        </p:nvSpPr>
        <p:spPr>
          <a:xfrm>
            <a:off x="4244712" y="1837280"/>
            <a:ext cx="72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等級</a:t>
            </a: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2759F411-C3C4-4E04-BF6D-1DED57835941}"/>
              </a:ext>
            </a:extLst>
          </p:cNvPr>
          <p:cNvSpPr/>
          <p:nvPr/>
        </p:nvSpPr>
        <p:spPr>
          <a:xfrm flipH="1">
            <a:off x="6042597" y="1986520"/>
            <a:ext cx="180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手帳作成日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54D888C9-D6B0-4577-951F-99798E54B153}"/>
              </a:ext>
            </a:extLst>
          </p:cNvPr>
          <p:cNvSpPr/>
          <p:nvPr/>
        </p:nvSpPr>
        <p:spPr>
          <a:xfrm flipH="1">
            <a:off x="8920482" y="1986520"/>
            <a:ext cx="180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次回更新日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5" name="角丸四角形 2">
            <a:extLst>
              <a:ext uri="{FF2B5EF4-FFF2-40B4-BE49-F238E27FC236}">
                <a16:creationId xmlns:a16="http://schemas.microsoft.com/office/drawing/2014/main" id="{B48A386A-126D-47BE-AED0-30CE3BF34F46}"/>
              </a:ext>
            </a:extLst>
          </p:cNvPr>
          <p:cNvSpPr/>
          <p:nvPr/>
        </p:nvSpPr>
        <p:spPr>
          <a:xfrm>
            <a:off x="695617" y="2645812"/>
            <a:ext cx="2016000" cy="79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利用しているサービス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D008D7A3-821B-4B19-9A7F-2A9796E65F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275" y="4147430"/>
            <a:ext cx="10368000" cy="53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19ABDBBC-3801-4E8D-88BF-54D4F96A7E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275" y="4857048"/>
            <a:ext cx="10368000" cy="53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8017D8AF-7D81-4080-9B49-8FF1E22E3B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275" y="5566666"/>
            <a:ext cx="10368000" cy="53776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楕円 18">
            <a:extLst>
              <a:ext uri="{FF2B5EF4-FFF2-40B4-BE49-F238E27FC236}">
                <a16:creationId xmlns:a16="http://schemas.microsoft.com/office/drawing/2014/main" id="{824DC4F0-BC51-4EFB-AE18-7B4898C6A0EE}"/>
              </a:ext>
            </a:extLst>
          </p:cNvPr>
          <p:cNvSpPr/>
          <p:nvPr/>
        </p:nvSpPr>
        <p:spPr>
          <a:xfrm flipH="1">
            <a:off x="689275" y="3450621"/>
            <a:ext cx="1440000" cy="68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サービス内容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44FF42AE-9185-4AB7-BAE2-E44D46A20354}"/>
              </a:ext>
            </a:extLst>
          </p:cNvPr>
          <p:cNvSpPr/>
          <p:nvPr/>
        </p:nvSpPr>
        <p:spPr>
          <a:xfrm flipH="1">
            <a:off x="3524712" y="3450621"/>
            <a:ext cx="1440000" cy="68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契約先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担当者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E765D54E-0CE9-4F00-BE54-2B5CCB759A14}"/>
              </a:ext>
            </a:extLst>
          </p:cNvPr>
          <p:cNvSpPr/>
          <p:nvPr/>
        </p:nvSpPr>
        <p:spPr>
          <a:xfrm flipH="1">
            <a:off x="8078711" y="3471342"/>
            <a:ext cx="900000" cy="68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利用目的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9560CEEF-92AC-4F2E-B405-7C667BAA972B}"/>
              </a:ext>
            </a:extLst>
          </p:cNvPr>
          <p:cNvSpPr/>
          <p:nvPr/>
        </p:nvSpPr>
        <p:spPr>
          <a:xfrm flipH="1">
            <a:off x="689275" y="4187127"/>
            <a:ext cx="1440000" cy="68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サービス内容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FF92B473-D234-417D-A3A3-D2B9FACF1071}"/>
              </a:ext>
            </a:extLst>
          </p:cNvPr>
          <p:cNvSpPr/>
          <p:nvPr/>
        </p:nvSpPr>
        <p:spPr>
          <a:xfrm flipH="1">
            <a:off x="690586" y="4892354"/>
            <a:ext cx="1440000" cy="68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サービス内容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B3ABFE72-A678-4482-810D-C855FFF55C55}"/>
              </a:ext>
            </a:extLst>
          </p:cNvPr>
          <p:cNvSpPr/>
          <p:nvPr/>
        </p:nvSpPr>
        <p:spPr>
          <a:xfrm flipH="1">
            <a:off x="3524712" y="4198073"/>
            <a:ext cx="1440000" cy="68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契約先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担当者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97ECD9AD-FADD-4765-9228-1D6A7DBF0FB7}"/>
              </a:ext>
            </a:extLst>
          </p:cNvPr>
          <p:cNvSpPr/>
          <p:nvPr/>
        </p:nvSpPr>
        <p:spPr>
          <a:xfrm flipH="1">
            <a:off x="3524712" y="4909554"/>
            <a:ext cx="1440000" cy="68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契約先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担当者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D27163CC-13FD-4259-8BB4-024CE56B455D}"/>
              </a:ext>
            </a:extLst>
          </p:cNvPr>
          <p:cNvSpPr/>
          <p:nvPr/>
        </p:nvSpPr>
        <p:spPr>
          <a:xfrm flipH="1">
            <a:off x="8078711" y="4171058"/>
            <a:ext cx="900000" cy="68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利用目的</a:t>
            </a: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81CC0CA6-3756-4C5F-A421-3226BA060DC5}"/>
              </a:ext>
            </a:extLst>
          </p:cNvPr>
          <p:cNvSpPr/>
          <p:nvPr/>
        </p:nvSpPr>
        <p:spPr>
          <a:xfrm flipH="1">
            <a:off x="8078711" y="4901892"/>
            <a:ext cx="900000" cy="68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利用目的</a:t>
            </a: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1E3718EC-D872-4DA5-9B3E-E0F4157A13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275" y="6273163"/>
            <a:ext cx="10368000" cy="53776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楕円 31">
            <a:extLst>
              <a:ext uri="{FF2B5EF4-FFF2-40B4-BE49-F238E27FC236}">
                <a16:creationId xmlns:a16="http://schemas.microsoft.com/office/drawing/2014/main" id="{1173C3B6-E642-4F67-BF50-B69C4F7B5E7B}"/>
              </a:ext>
            </a:extLst>
          </p:cNvPr>
          <p:cNvSpPr/>
          <p:nvPr/>
        </p:nvSpPr>
        <p:spPr>
          <a:xfrm flipH="1">
            <a:off x="689275" y="5604865"/>
            <a:ext cx="1440000" cy="68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サービス内容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8C6476AD-2090-4882-8EE2-911BDBC52273}"/>
              </a:ext>
            </a:extLst>
          </p:cNvPr>
          <p:cNvSpPr/>
          <p:nvPr/>
        </p:nvSpPr>
        <p:spPr>
          <a:xfrm flipH="1">
            <a:off x="3524712" y="5621134"/>
            <a:ext cx="1440000" cy="68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契約先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担当者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30BD2C61-F0CC-44F8-B84B-299D96094025}"/>
              </a:ext>
            </a:extLst>
          </p:cNvPr>
          <p:cNvSpPr/>
          <p:nvPr/>
        </p:nvSpPr>
        <p:spPr>
          <a:xfrm flipH="1">
            <a:off x="8078711" y="5604803"/>
            <a:ext cx="900000" cy="68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利用目的</a:t>
            </a: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91590339-00E8-48CD-86C1-9AC2FE7A45BE}"/>
              </a:ext>
            </a:extLst>
          </p:cNvPr>
          <p:cNvSpPr/>
          <p:nvPr/>
        </p:nvSpPr>
        <p:spPr>
          <a:xfrm flipH="1">
            <a:off x="5738239" y="3471342"/>
            <a:ext cx="1152000" cy="68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816FBA88-B84C-4F43-8945-0F40AE93F079}"/>
              </a:ext>
            </a:extLst>
          </p:cNvPr>
          <p:cNvSpPr/>
          <p:nvPr/>
        </p:nvSpPr>
        <p:spPr>
          <a:xfrm flipH="1">
            <a:off x="5738239" y="4193294"/>
            <a:ext cx="1152000" cy="68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5C6DC70E-51E5-4941-914C-FC481BA11A60}"/>
              </a:ext>
            </a:extLst>
          </p:cNvPr>
          <p:cNvSpPr/>
          <p:nvPr/>
        </p:nvSpPr>
        <p:spPr>
          <a:xfrm flipH="1">
            <a:off x="5738239" y="4909554"/>
            <a:ext cx="1152000" cy="68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763E3759-FBB0-4612-9731-02A7FB734A20}"/>
              </a:ext>
            </a:extLst>
          </p:cNvPr>
          <p:cNvSpPr/>
          <p:nvPr/>
        </p:nvSpPr>
        <p:spPr>
          <a:xfrm flipH="1">
            <a:off x="5738239" y="5616051"/>
            <a:ext cx="1152000" cy="68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EF3896B1-7184-47D5-BB8B-54ED9D2D95C6}"/>
              </a:ext>
            </a:extLst>
          </p:cNvPr>
          <p:cNvSpPr/>
          <p:nvPr/>
        </p:nvSpPr>
        <p:spPr>
          <a:xfrm flipH="1">
            <a:off x="9518711" y="3482367"/>
            <a:ext cx="1152000" cy="68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利用日</a:t>
            </a: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1DDAE24A-1FBC-4F3E-928D-608AB509C92B}"/>
              </a:ext>
            </a:extLst>
          </p:cNvPr>
          <p:cNvSpPr/>
          <p:nvPr/>
        </p:nvSpPr>
        <p:spPr>
          <a:xfrm flipH="1">
            <a:off x="9518711" y="4201484"/>
            <a:ext cx="1152000" cy="68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利用日</a:t>
            </a:r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043D6497-DC97-481C-B54E-8F554EC24D13}"/>
              </a:ext>
            </a:extLst>
          </p:cNvPr>
          <p:cNvSpPr/>
          <p:nvPr/>
        </p:nvSpPr>
        <p:spPr>
          <a:xfrm flipH="1">
            <a:off x="9518711" y="4929966"/>
            <a:ext cx="1152000" cy="68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利用日</a:t>
            </a:r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EC26B2F1-9BEE-4E86-8C1C-E74A84294D58}"/>
              </a:ext>
            </a:extLst>
          </p:cNvPr>
          <p:cNvSpPr/>
          <p:nvPr/>
        </p:nvSpPr>
        <p:spPr>
          <a:xfrm flipH="1">
            <a:off x="9518711" y="5613966"/>
            <a:ext cx="1152000" cy="68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利用日</a:t>
            </a:r>
          </a:p>
        </p:txBody>
      </p:sp>
    </p:spTree>
    <p:extLst>
      <p:ext uri="{BB962C8B-B14F-4D97-AF65-F5344CB8AC3E}">
        <p14:creationId xmlns:p14="http://schemas.microsoft.com/office/powerpoint/2010/main" val="3875869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7" y="-110765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角丸四角形 2">
            <a:extLst>
              <a:ext uri="{FF2B5EF4-FFF2-40B4-BE49-F238E27FC236}">
                <a16:creationId xmlns:a16="http://schemas.microsoft.com/office/drawing/2014/main" id="{5C183169-369A-45F2-8C62-76E751B43066}"/>
              </a:ext>
            </a:extLst>
          </p:cNvPr>
          <p:cNvSpPr/>
          <p:nvPr/>
        </p:nvSpPr>
        <p:spPr>
          <a:xfrm>
            <a:off x="696000" y="653218"/>
            <a:ext cx="1878524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福祉機器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AC58229-A475-43C5-B511-B7C5404A0D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44" y="2035176"/>
            <a:ext cx="10800000" cy="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A0CD5742-8457-462B-9628-7879907438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00" y="2941469"/>
            <a:ext cx="10800000" cy="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49ACA25B-5F20-4DD3-A1AA-857366FF34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44" y="3847762"/>
            <a:ext cx="10800000" cy="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A8456A2E-7E95-4469-B797-0456FF306A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44" y="4754055"/>
            <a:ext cx="10800000" cy="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012119E-EA3A-4500-A351-5BDB8304D8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44" y="5660348"/>
            <a:ext cx="10800000" cy="3815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24EAF7BE-215F-46FD-BAE0-6D321149E7CB}"/>
              </a:ext>
            </a:extLst>
          </p:cNvPr>
          <p:cNvSpPr/>
          <p:nvPr/>
        </p:nvSpPr>
        <p:spPr>
          <a:xfrm>
            <a:off x="731936" y="2096788"/>
            <a:ext cx="1041236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用具の種類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072E7052-E267-449C-855C-9161780D12B4}"/>
              </a:ext>
            </a:extLst>
          </p:cNvPr>
          <p:cNvSpPr/>
          <p:nvPr/>
        </p:nvSpPr>
        <p:spPr>
          <a:xfrm>
            <a:off x="7614139" y="2098361"/>
            <a:ext cx="879957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補助制度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1C448912-8DFE-40B2-8DC0-150088954BC1}"/>
              </a:ext>
            </a:extLst>
          </p:cNvPr>
          <p:cNvSpPr/>
          <p:nvPr/>
        </p:nvSpPr>
        <p:spPr>
          <a:xfrm>
            <a:off x="9890125" y="2098361"/>
            <a:ext cx="1188000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補助制度開始時期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FB930EC2-63A2-47F1-96E3-A58BA1324F64}"/>
              </a:ext>
            </a:extLst>
          </p:cNvPr>
          <p:cNvSpPr/>
          <p:nvPr/>
        </p:nvSpPr>
        <p:spPr>
          <a:xfrm>
            <a:off x="2894125" y="2098361"/>
            <a:ext cx="1260000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購入業者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担当者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18046DC9-9CB4-47D5-83BF-99AE9FC3DF4E}"/>
              </a:ext>
            </a:extLst>
          </p:cNvPr>
          <p:cNvSpPr/>
          <p:nvPr/>
        </p:nvSpPr>
        <p:spPr>
          <a:xfrm>
            <a:off x="5218470" y="2070172"/>
            <a:ext cx="864000" cy="86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注意事項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3317DF1C-E3AD-4E03-945E-244ECA86BC85}"/>
              </a:ext>
            </a:extLst>
          </p:cNvPr>
          <p:cNvSpPr/>
          <p:nvPr/>
        </p:nvSpPr>
        <p:spPr>
          <a:xfrm>
            <a:off x="716544" y="1215838"/>
            <a:ext cx="1041236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用具の種類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1B0A93A0-4223-4BFE-8B30-BEC8EED8D2BC}"/>
              </a:ext>
            </a:extLst>
          </p:cNvPr>
          <p:cNvSpPr/>
          <p:nvPr/>
        </p:nvSpPr>
        <p:spPr>
          <a:xfrm>
            <a:off x="716544" y="3004655"/>
            <a:ext cx="1041236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用具の種類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96DD3F46-64F8-425A-A188-4225C8A90B41}"/>
              </a:ext>
            </a:extLst>
          </p:cNvPr>
          <p:cNvSpPr/>
          <p:nvPr/>
        </p:nvSpPr>
        <p:spPr>
          <a:xfrm>
            <a:off x="716544" y="3910948"/>
            <a:ext cx="1041236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用具の種類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12967A41-4C4C-401B-8782-7950A1F2F466}"/>
              </a:ext>
            </a:extLst>
          </p:cNvPr>
          <p:cNvSpPr/>
          <p:nvPr/>
        </p:nvSpPr>
        <p:spPr>
          <a:xfrm>
            <a:off x="716544" y="4819657"/>
            <a:ext cx="1041236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用具の種類</a:t>
            </a: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3057C43A-B2F3-4695-8339-C166BA742A93}"/>
              </a:ext>
            </a:extLst>
          </p:cNvPr>
          <p:cNvSpPr/>
          <p:nvPr/>
        </p:nvSpPr>
        <p:spPr>
          <a:xfrm>
            <a:off x="2894125" y="1193218"/>
            <a:ext cx="1260000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購入業者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担当者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9404ACB3-9CA7-4C55-8913-BE2197BDB992}"/>
              </a:ext>
            </a:extLst>
          </p:cNvPr>
          <p:cNvSpPr/>
          <p:nvPr/>
        </p:nvSpPr>
        <p:spPr>
          <a:xfrm>
            <a:off x="2894125" y="3002239"/>
            <a:ext cx="1260000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購入業者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担当者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486B11B9-0993-4A9C-81B8-1B232B292176}"/>
              </a:ext>
            </a:extLst>
          </p:cNvPr>
          <p:cNvSpPr/>
          <p:nvPr/>
        </p:nvSpPr>
        <p:spPr>
          <a:xfrm>
            <a:off x="2894125" y="3910947"/>
            <a:ext cx="1260000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購入業者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担当者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246AA53F-ACB5-473F-9289-54FD57247B73}"/>
              </a:ext>
            </a:extLst>
          </p:cNvPr>
          <p:cNvSpPr/>
          <p:nvPr/>
        </p:nvSpPr>
        <p:spPr>
          <a:xfrm>
            <a:off x="2894125" y="4824246"/>
            <a:ext cx="1260000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購入業者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担当者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8924EBFB-AD39-43AD-BFBE-8BE0CE3915E4}"/>
              </a:ext>
            </a:extLst>
          </p:cNvPr>
          <p:cNvSpPr/>
          <p:nvPr/>
        </p:nvSpPr>
        <p:spPr>
          <a:xfrm>
            <a:off x="5232000" y="1150943"/>
            <a:ext cx="864000" cy="86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注意事項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C00316F5-AC77-498F-973E-33AA3DC2BE98}"/>
              </a:ext>
            </a:extLst>
          </p:cNvPr>
          <p:cNvSpPr/>
          <p:nvPr/>
        </p:nvSpPr>
        <p:spPr>
          <a:xfrm>
            <a:off x="5232000" y="2978469"/>
            <a:ext cx="864000" cy="86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注意事項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3F4FBE3E-B9B9-4AE7-A986-D130225744FB}"/>
              </a:ext>
            </a:extLst>
          </p:cNvPr>
          <p:cNvSpPr/>
          <p:nvPr/>
        </p:nvSpPr>
        <p:spPr>
          <a:xfrm>
            <a:off x="5218470" y="3890055"/>
            <a:ext cx="864000" cy="86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注意事項</a:t>
            </a:r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DD4C509C-5E1E-4CB5-9FAD-FE74D9F3E21B}"/>
              </a:ext>
            </a:extLst>
          </p:cNvPr>
          <p:cNvSpPr/>
          <p:nvPr/>
        </p:nvSpPr>
        <p:spPr>
          <a:xfrm>
            <a:off x="5252544" y="4796982"/>
            <a:ext cx="864000" cy="864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注意事項</a:t>
            </a: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D75DF9CB-A85E-445B-99AA-C959190FE8AA}"/>
              </a:ext>
            </a:extLst>
          </p:cNvPr>
          <p:cNvSpPr/>
          <p:nvPr/>
        </p:nvSpPr>
        <p:spPr>
          <a:xfrm>
            <a:off x="7614137" y="1193217"/>
            <a:ext cx="879957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補助制度</a:t>
            </a: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F27585CB-AF52-46B7-A31F-A2515B06022C}"/>
              </a:ext>
            </a:extLst>
          </p:cNvPr>
          <p:cNvSpPr/>
          <p:nvPr/>
        </p:nvSpPr>
        <p:spPr>
          <a:xfrm>
            <a:off x="7614137" y="3004655"/>
            <a:ext cx="879957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補助制度</a:t>
            </a: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62A2468F-4313-400B-ADA7-414215B06A3A}"/>
              </a:ext>
            </a:extLst>
          </p:cNvPr>
          <p:cNvSpPr/>
          <p:nvPr/>
        </p:nvSpPr>
        <p:spPr>
          <a:xfrm>
            <a:off x="7614137" y="3910946"/>
            <a:ext cx="879957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補助制度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00C3AF03-BB3E-4218-9C43-CA7B948542B4}"/>
              </a:ext>
            </a:extLst>
          </p:cNvPr>
          <p:cNvSpPr/>
          <p:nvPr/>
        </p:nvSpPr>
        <p:spPr>
          <a:xfrm>
            <a:off x="7614137" y="4824246"/>
            <a:ext cx="879957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補助制度</a:t>
            </a:r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088F3AEB-32AE-4C51-8E30-B1B45C0BBA24}"/>
              </a:ext>
            </a:extLst>
          </p:cNvPr>
          <p:cNvSpPr/>
          <p:nvPr/>
        </p:nvSpPr>
        <p:spPr>
          <a:xfrm>
            <a:off x="9862285" y="1193217"/>
            <a:ext cx="1188000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補助制度開始時期</a:t>
            </a: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B18FBEC1-1AC3-4C15-BC15-4637E90A4F0C}"/>
              </a:ext>
            </a:extLst>
          </p:cNvPr>
          <p:cNvSpPr/>
          <p:nvPr/>
        </p:nvSpPr>
        <p:spPr>
          <a:xfrm>
            <a:off x="9890125" y="2997650"/>
            <a:ext cx="1188000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補助制度開始時期</a:t>
            </a: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2054D87F-B32E-4C18-B1D8-7DFBB3534C52}"/>
              </a:ext>
            </a:extLst>
          </p:cNvPr>
          <p:cNvSpPr/>
          <p:nvPr/>
        </p:nvSpPr>
        <p:spPr>
          <a:xfrm>
            <a:off x="9890125" y="3910945"/>
            <a:ext cx="1188000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補助制度開始時期</a:t>
            </a: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FA5DD3D5-9ED8-4C3C-B11E-B26BBECB19E5}"/>
              </a:ext>
            </a:extLst>
          </p:cNvPr>
          <p:cNvSpPr/>
          <p:nvPr/>
        </p:nvSpPr>
        <p:spPr>
          <a:xfrm>
            <a:off x="9890125" y="4817241"/>
            <a:ext cx="1188000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補助制度開始時期</a:t>
            </a:r>
          </a:p>
        </p:txBody>
      </p:sp>
    </p:spTree>
    <p:extLst>
      <p:ext uri="{BB962C8B-B14F-4D97-AF65-F5344CB8AC3E}">
        <p14:creationId xmlns:p14="http://schemas.microsoft.com/office/powerpoint/2010/main" val="260187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7" y="-110765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角丸四角形 2">
            <a:extLst>
              <a:ext uri="{FF2B5EF4-FFF2-40B4-BE49-F238E27FC236}">
                <a16:creationId xmlns:a16="http://schemas.microsoft.com/office/drawing/2014/main" id="{EFDFD93E-5444-44ED-91C7-0579EAEDE9BC}"/>
              </a:ext>
            </a:extLst>
          </p:cNvPr>
          <p:cNvSpPr/>
          <p:nvPr/>
        </p:nvSpPr>
        <p:spPr>
          <a:xfrm>
            <a:off x="660489" y="741995"/>
            <a:ext cx="1980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更新手続き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84DF57A-1D8A-4323-B7F2-247C7F5E69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865" y="1836968"/>
            <a:ext cx="10800000" cy="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99B3DA55-3387-4C66-94C5-642CB7B578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89" y="2441653"/>
            <a:ext cx="10800000" cy="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8D39BD87-8EE0-403D-93CE-FC7146E1D4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00" y="3041576"/>
            <a:ext cx="10800000" cy="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3DB9D8CD-5732-423D-9467-3C32EE1E8E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00" y="3645122"/>
            <a:ext cx="10800000" cy="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B6CE0F30-B1D6-4C78-9E26-518BDC4213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00" y="5467702"/>
            <a:ext cx="10800000" cy="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3A0D27DE-439E-47E2-AA92-10EE980828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89" y="4248668"/>
            <a:ext cx="10800000" cy="381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楕円 10">
            <a:extLst>
              <a:ext uri="{FF2B5EF4-FFF2-40B4-BE49-F238E27FC236}">
                <a16:creationId xmlns:a16="http://schemas.microsoft.com/office/drawing/2014/main" id="{8616F95C-6359-4C7B-B9F9-CC907E3E76BA}"/>
              </a:ext>
            </a:extLst>
          </p:cNvPr>
          <p:cNvSpPr/>
          <p:nvPr/>
        </p:nvSpPr>
        <p:spPr>
          <a:xfrm>
            <a:off x="648865" y="1288757"/>
            <a:ext cx="126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項目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B4EBC05E-91C0-40FC-986D-77D7537C16A4}"/>
              </a:ext>
            </a:extLst>
          </p:cNvPr>
          <p:cNvSpPr/>
          <p:nvPr/>
        </p:nvSpPr>
        <p:spPr>
          <a:xfrm>
            <a:off x="3190240" y="1287626"/>
            <a:ext cx="151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有効期間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67BFD782-2677-4F56-BF84-51A1B2C08A0F}"/>
              </a:ext>
            </a:extLst>
          </p:cNvPr>
          <p:cNvSpPr/>
          <p:nvPr/>
        </p:nvSpPr>
        <p:spPr>
          <a:xfrm>
            <a:off x="8866778" y="1296968"/>
            <a:ext cx="126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備考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02E54FB4-0CB5-49BF-88F0-2B7120CB29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89" y="4841838"/>
            <a:ext cx="10800000" cy="3815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楕円 14">
            <a:extLst>
              <a:ext uri="{FF2B5EF4-FFF2-40B4-BE49-F238E27FC236}">
                <a16:creationId xmlns:a16="http://schemas.microsoft.com/office/drawing/2014/main" id="{E6C65235-F672-4B0F-9C8A-1EED96074770}"/>
              </a:ext>
            </a:extLst>
          </p:cNvPr>
          <p:cNvSpPr/>
          <p:nvPr/>
        </p:nvSpPr>
        <p:spPr>
          <a:xfrm>
            <a:off x="660489" y="1879048"/>
            <a:ext cx="126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項目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673FB711-7ECC-4B22-BF7B-FF2D92E054A5}"/>
              </a:ext>
            </a:extLst>
          </p:cNvPr>
          <p:cNvSpPr/>
          <p:nvPr/>
        </p:nvSpPr>
        <p:spPr>
          <a:xfrm>
            <a:off x="665863" y="2485231"/>
            <a:ext cx="126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項目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C93B033B-053B-45E6-9F3A-14918052ED4D}"/>
              </a:ext>
            </a:extLst>
          </p:cNvPr>
          <p:cNvSpPr/>
          <p:nvPr/>
        </p:nvSpPr>
        <p:spPr>
          <a:xfrm>
            <a:off x="660489" y="3092699"/>
            <a:ext cx="126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項目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8DCD6785-4897-4F26-A9A2-C3B9676B97EB}"/>
              </a:ext>
            </a:extLst>
          </p:cNvPr>
          <p:cNvSpPr/>
          <p:nvPr/>
        </p:nvSpPr>
        <p:spPr>
          <a:xfrm>
            <a:off x="660489" y="3697263"/>
            <a:ext cx="126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項目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B186B348-8D88-48DE-85D6-2E658D9E438D}"/>
              </a:ext>
            </a:extLst>
          </p:cNvPr>
          <p:cNvSpPr/>
          <p:nvPr/>
        </p:nvSpPr>
        <p:spPr>
          <a:xfrm>
            <a:off x="660489" y="4292720"/>
            <a:ext cx="126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項目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957CF9AF-8A24-4367-9B03-EF8655A64D54}"/>
              </a:ext>
            </a:extLst>
          </p:cNvPr>
          <p:cNvSpPr/>
          <p:nvPr/>
        </p:nvSpPr>
        <p:spPr>
          <a:xfrm>
            <a:off x="660489" y="4917727"/>
            <a:ext cx="126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項目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6D5EB8F5-3F85-4413-B7D4-32C2396DF665}"/>
              </a:ext>
            </a:extLst>
          </p:cNvPr>
          <p:cNvSpPr/>
          <p:nvPr/>
        </p:nvSpPr>
        <p:spPr>
          <a:xfrm>
            <a:off x="3190240" y="1884403"/>
            <a:ext cx="151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有効期間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1B014608-8D46-482C-9B85-93067200386F}"/>
              </a:ext>
            </a:extLst>
          </p:cNvPr>
          <p:cNvSpPr/>
          <p:nvPr/>
        </p:nvSpPr>
        <p:spPr>
          <a:xfrm>
            <a:off x="3190240" y="2494823"/>
            <a:ext cx="151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有効期間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CEDA2C58-42BF-4C7A-8EC6-DBB9199B9ECE}"/>
              </a:ext>
            </a:extLst>
          </p:cNvPr>
          <p:cNvSpPr/>
          <p:nvPr/>
        </p:nvSpPr>
        <p:spPr>
          <a:xfrm>
            <a:off x="3190240" y="3091131"/>
            <a:ext cx="151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有効期間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8AEE9A2B-A120-405D-AB86-0AA428DAA7DD}"/>
              </a:ext>
            </a:extLst>
          </p:cNvPr>
          <p:cNvSpPr/>
          <p:nvPr/>
        </p:nvSpPr>
        <p:spPr>
          <a:xfrm>
            <a:off x="3190240" y="3738721"/>
            <a:ext cx="151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有効期間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BE4EEF68-AA4E-4882-9969-04C224769C40}"/>
              </a:ext>
            </a:extLst>
          </p:cNvPr>
          <p:cNvSpPr/>
          <p:nvPr/>
        </p:nvSpPr>
        <p:spPr>
          <a:xfrm>
            <a:off x="3190240" y="4328525"/>
            <a:ext cx="151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有効期間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6AABA29E-9558-4258-852D-AA36031E97EC}"/>
              </a:ext>
            </a:extLst>
          </p:cNvPr>
          <p:cNvSpPr/>
          <p:nvPr/>
        </p:nvSpPr>
        <p:spPr>
          <a:xfrm>
            <a:off x="3190240" y="4909038"/>
            <a:ext cx="151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有効期間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5D891CBE-0E06-4BBC-BADD-23CBF192E0CF}"/>
              </a:ext>
            </a:extLst>
          </p:cNvPr>
          <p:cNvSpPr/>
          <p:nvPr/>
        </p:nvSpPr>
        <p:spPr>
          <a:xfrm>
            <a:off x="8866778" y="1884403"/>
            <a:ext cx="126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備考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D8FE4EA3-4A02-4B62-AECA-2B019C7354E0}"/>
              </a:ext>
            </a:extLst>
          </p:cNvPr>
          <p:cNvSpPr/>
          <p:nvPr/>
        </p:nvSpPr>
        <p:spPr>
          <a:xfrm>
            <a:off x="8866778" y="2479357"/>
            <a:ext cx="126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備考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0A7ADE61-E201-4B6C-80A9-8D6BA4740FC8}"/>
              </a:ext>
            </a:extLst>
          </p:cNvPr>
          <p:cNvSpPr/>
          <p:nvPr/>
        </p:nvSpPr>
        <p:spPr>
          <a:xfrm>
            <a:off x="8866778" y="3105568"/>
            <a:ext cx="126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備考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6E4AF33D-E9DE-4CE8-B39D-C20C9D217D76}"/>
              </a:ext>
            </a:extLst>
          </p:cNvPr>
          <p:cNvSpPr/>
          <p:nvPr/>
        </p:nvSpPr>
        <p:spPr>
          <a:xfrm>
            <a:off x="8866778" y="3687831"/>
            <a:ext cx="126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備考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4BDF0590-FE78-4E13-9890-D5D5FEA60D67}"/>
              </a:ext>
            </a:extLst>
          </p:cNvPr>
          <p:cNvSpPr/>
          <p:nvPr/>
        </p:nvSpPr>
        <p:spPr>
          <a:xfrm>
            <a:off x="8866778" y="4303355"/>
            <a:ext cx="126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備考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AB883A03-2867-4C70-8DE8-6F199E440D5D}"/>
              </a:ext>
            </a:extLst>
          </p:cNvPr>
          <p:cNvSpPr/>
          <p:nvPr/>
        </p:nvSpPr>
        <p:spPr>
          <a:xfrm>
            <a:off x="8866778" y="4895008"/>
            <a:ext cx="126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備考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33" name="図 32" descr="おすすめの商用利用可能な無料フレーム・枠素材">
            <a:extLst>
              <a:ext uri="{FF2B5EF4-FFF2-40B4-BE49-F238E27FC236}">
                <a16:creationId xmlns:a16="http://schemas.microsoft.com/office/drawing/2014/main" id="{830CCBDB-353D-4DD3-B0F8-F41F627E97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262" y="5576696"/>
            <a:ext cx="10161603" cy="1081556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600D4600-A979-4DAB-9868-8E351C8C714E}"/>
              </a:ext>
            </a:extLst>
          </p:cNvPr>
          <p:cNvSpPr/>
          <p:nvPr/>
        </p:nvSpPr>
        <p:spPr>
          <a:xfrm>
            <a:off x="1809751" y="5632145"/>
            <a:ext cx="9094988" cy="983748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＊一定期間で更新手続きを必要としているものを記載しています。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＊手続きをする際には身体障がい者手帳、印鑑が必要となることがあります。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46432A4C-B3E2-4AE2-BDC9-9E14D1A1D6FA}"/>
              </a:ext>
            </a:extLst>
          </p:cNvPr>
          <p:cNvSpPr/>
          <p:nvPr/>
        </p:nvSpPr>
        <p:spPr>
          <a:xfrm>
            <a:off x="5742940" y="1277474"/>
            <a:ext cx="151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必要書類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必要物品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0DCCDDD7-EB5B-40E6-B3AC-611353F1C006}"/>
              </a:ext>
            </a:extLst>
          </p:cNvPr>
          <p:cNvSpPr/>
          <p:nvPr/>
        </p:nvSpPr>
        <p:spPr>
          <a:xfrm>
            <a:off x="5742940" y="1886633"/>
            <a:ext cx="151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必要書類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必要物品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FC588EB0-18EB-41FB-BC4E-4756A4B9C849}"/>
              </a:ext>
            </a:extLst>
          </p:cNvPr>
          <p:cNvSpPr/>
          <p:nvPr/>
        </p:nvSpPr>
        <p:spPr>
          <a:xfrm>
            <a:off x="5742940" y="2497079"/>
            <a:ext cx="151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必要書類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必要物品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FE718C41-4DFA-46EE-8047-8D42DA963899}"/>
              </a:ext>
            </a:extLst>
          </p:cNvPr>
          <p:cNvSpPr/>
          <p:nvPr/>
        </p:nvSpPr>
        <p:spPr>
          <a:xfrm>
            <a:off x="5742940" y="3096987"/>
            <a:ext cx="151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必要書類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必要物品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775F2A4A-74C0-47CF-8CBF-B6C01CB6CBFA}"/>
              </a:ext>
            </a:extLst>
          </p:cNvPr>
          <p:cNvSpPr/>
          <p:nvPr/>
        </p:nvSpPr>
        <p:spPr>
          <a:xfrm>
            <a:off x="5742940" y="3697263"/>
            <a:ext cx="151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必要書類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必要物品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DB500F8D-502C-41B2-B394-9A667A3CC624}"/>
              </a:ext>
            </a:extLst>
          </p:cNvPr>
          <p:cNvSpPr/>
          <p:nvPr/>
        </p:nvSpPr>
        <p:spPr>
          <a:xfrm>
            <a:off x="5742940" y="4296422"/>
            <a:ext cx="151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必要書類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必要物品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EA47C9CA-566B-43AE-A0A7-C4A315685215}"/>
              </a:ext>
            </a:extLst>
          </p:cNvPr>
          <p:cNvSpPr/>
          <p:nvPr/>
        </p:nvSpPr>
        <p:spPr>
          <a:xfrm>
            <a:off x="5742940" y="4895552"/>
            <a:ext cx="151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必要書類</a:t>
            </a:r>
            <a:r>
              <a:rPr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必要物品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4180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7" y="-110765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角丸四角形 2">
            <a:extLst>
              <a:ext uri="{FF2B5EF4-FFF2-40B4-BE49-F238E27FC236}">
                <a16:creationId xmlns:a16="http://schemas.microsoft.com/office/drawing/2014/main" id="{8C64940C-AA78-4339-A075-13D2912F9B7C}"/>
              </a:ext>
            </a:extLst>
          </p:cNvPr>
          <p:cNvSpPr/>
          <p:nvPr/>
        </p:nvSpPr>
        <p:spPr>
          <a:xfrm>
            <a:off x="660489" y="741995"/>
            <a:ext cx="3387636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サービス調整担当者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7F1FD0E-6B3B-434C-A897-AC4EDE0A22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89" y="2137112"/>
            <a:ext cx="10368000" cy="5377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角丸四角形 2">
            <a:extLst>
              <a:ext uri="{FF2B5EF4-FFF2-40B4-BE49-F238E27FC236}">
                <a16:creationId xmlns:a16="http://schemas.microsoft.com/office/drawing/2014/main" id="{22C1B791-0180-42D0-B5F0-A6A5050CA5C1}"/>
              </a:ext>
            </a:extLst>
          </p:cNvPr>
          <p:cNvSpPr/>
          <p:nvPr/>
        </p:nvSpPr>
        <p:spPr>
          <a:xfrm>
            <a:off x="660489" y="2403599"/>
            <a:ext cx="4860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緊急時のサービス利用希望施設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D526A51-9961-4F09-96A2-9380CA098C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89" y="3890874"/>
            <a:ext cx="9000000" cy="31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EA51650D-31DE-4485-A305-D39A741F4C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89" y="4794737"/>
            <a:ext cx="9000000" cy="31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823004AD-D09A-4477-957D-549BFBEEA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89" y="5707279"/>
            <a:ext cx="9000000" cy="318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楕円 8">
            <a:extLst>
              <a:ext uri="{FF2B5EF4-FFF2-40B4-BE49-F238E27FC236}">
                <a16:creationId xmlns:a16="http://schemas.microsoft.com/office/drawing/2014/main" id="{0A145F3D-363C-4760-9E4A-FBA8EA727B35}"/>
              </a:ext>
            </a:extLst>
          </p:cNvPr>
          <p:cNvSpPr/>
          <p:nvPr/>
        </p:nvSpPr>
        <p:spPr>
          <a:xfrm>
            <a:off x="660489" y="3009554"/>
            <a:ext cx="864000" cy="864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第一希望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6A03DB18-1205-409E-9324-AB041ACA97B8}"/>
              </a:ext>
            </a:extLst>
          </p:cNvPr>
          <p:cNvSpPr/>
          <p:nvPr/>
        </p:nvSpPr>
        <p:spPr>
          <a:xfrm>
            <a:off x="660489" y="3913984"/>
            <a:ext cx="864000" cy="864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第二希望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FCF8347A-7530-442A-B42C-C979F5D86CE0}"/>
              </a:ext>
            </a:extLst>
          </p:cNvPr>
          <p:cNvSpPr/>
          <p:nvPr/>
        </p:nvSpPr>
        <p:spPr>
          <a:xfrm>
            <a:off x="660489" y="4834441"/>
            <a:ext cx="864000" cy="8640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第三希望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F971D281-49C0-4323-A7A4-AB5F074E911F}"/>
              </a:ext>
            </a:extLst>
          </p:cNvPr>
          <p:cNvSpPr/>
          <p:nvPr/>
        </p:nvSpPr>
        <p:spPr>
          <a:xfrm>
            <a:off x="1524489" y="3044753"/>
            <a:ext cx="1041236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施設名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pPr algn="ctr"/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担当者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BAA14A14-EF40-4F97-8DB6-EDB204871022}"/>
              </a:ext>
            </a:extLst>
          </p:cNvPr>
          <p:cNvSpPr/>
          <p:nvPr/>
        </p:nvSpPr>
        <p:spPr>
          <a:xfrm flipH="1">
            <a:off x="4609626" y="3320006"/>
            <a:ext cx="115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BCD00A1B-8E76-4FDB-8F48-45840E0BD1AE}"/>
              </a:ext>
            </a:extLst>
          </p:cNvPr>
          <p:cNvSpPr/>
          <p:nvPr/>
        </p:nvSpPr>
        <p:spPr>
          <a:xfrm>
            <a:off x="6676399" y="3336866"/>
            <a:ext cx="115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備考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5631560A-5AA0-44BA-99EA-AD1D9908E18A}"/>
              </a:ext>
            </a:extLst>
          </p:cNvPr>
          <p:cNvSpPr/>
          <p:nvPr/>
        </p:nvSpPr>
        <p:spPr>
          <a:xfrm>
            <a:off x="1524489" y="3945547"/>
            <a:ext cx="1041236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施設名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pPr algn="ctr"/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担当者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FCC7429F-E750-4C69-9885-294819497435}"/>
              </a:ext>
            </a:extLst>
          </p:cNvPr>
          <p:cNvSpPr/>
          <p:nvPr/>
        </p:nvSpPr>
        <p:spPr>
          <a:xfrm>
            <a:off x="1524489" y="4893048"/>
            <a:ext cx="1041236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施設名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</a:p>
          <a:p>
            <a:pPr algn="ctr"/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担当者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A8B01F3E-AF03-4CCB-8667-117372FDF57B}"/>
              </a:ext>
            </a:extLst>
          </p:cNvPr>
          <p:cNvSpPr/>
          <p:nvPr/>
        </p:nvSpPr>
        <p:spPr>
          <a:xfrm flipH="1">
            <a:off x="4609626" y="4236413"/>
            <a:ext cx="115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FB7424C8-3E21-4D2A-BA36-24035A9367C5}"/>
              </a:ext>
            </a:extLst>
          </p:cNvPr>
          <p:cNvSpPr/>
          <p:nvPr/>
        </p:nvSpPr>
        <p:spPr>
          <a:xfrm flipH="1">
            <a:off x="4609626" y="5151378"/>
            <a:ext cx="115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EDDAC11C-CAAA-4102-956D-A8B1616A586F}"/>
              </a:ext>
            </a:extLst>
          </p:cNvPr>
          <p:cNvSpPr/>
          <p:nvPr/>
        </p:nvSpPr>
        <p:spPr>
          <a:xfrm>
            <a:off x="6676399" y="4270637"/>
            <a:ext cx="115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備考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C40F0961-8D94-462B-8127-4A2AAD133A79}"/>
              </a:ext>
            </a:extLst>
          </p:cNvPr>
          <p:cNvSpPr/>
          <p:nvPr/>
        </p:nvSpPr>
        <p:spPr>
          <a:xfrm>
            <a:off x="6676399" y="5159329"/>
            <a:ext cx="1152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備考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endParaRPr kumimoji="1" lang="ja-JP" altLang="en-US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1A437778-6EFA-4C9C-BA67-B1E5442A7D41}"/>
              </a:ext>
            </a:extLst>
          </p:cNvPr>
          <p:cNvSpPr/>
          <p:nvPr/>
        </p:nvSpPr>
        <p:spPr>
          <a:xfrm flipH="1">
            <a:off x="681487" y="1368326"/>
            <a:ext cx="1620000" cy="756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事業所名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615B5D28-5F28-4F9D-88E7-B4DDEE333632}"/>
              </a:ext>
            </a:extLst>
          </p:cNvPr>
          <p:cNvSpPr/>
          <p:nvPr/>
        </p:nvSpPr>
        <p:spPr>
          <a:xfrm flipH="1">
            <a:off x="4474253" y="1365211"/>
            <a:ext cx="1152000" cy="756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担当者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16D72288-F67E-42AC-9865-CE28610A916B}"/>
              </a:ext>
            </a:extLst>
          </p:cNvPr>
          <p:cNvSpPr/>
          <p:nvPr/>
        </p:nvSpPr>
        <p:spPr>
          <a:xfrm flipH="1">
            <a:off x="7094646" y="1373208"/>
            <a:ext cx="1152000" cy="756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</a:p>
        </p:txBody>
      </p:sp>
    </p:spTree>
    <p:extLst>
      <p:ext uri="{BB962C8B-B14F-4D97-AF65-F5344CB8AC3E}">
        <p14:creationId xmlns:p14="http://schemas.microsoft.com/office/powerpoint/2010/main" val="2853259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7" y="-110765"/>
            <a:ext cx="12286267" cy="7079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図 2" descr="サークル タイムスケジュール">
            <a:extLst>
              <a:ext uri="{FF2B5EF4-FFF2-40B4-BE49-F238E27FC236}">
                <a16:creationId xmlns:a16="http://schemas.microsoft.com/office/drawing/2014/main" id="{989E5D27-F388-4263-97B2-AD1BB66E88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045" y="106045"/>
            <a:ext cx="6645910" cy="6645910"/>
          </a:xfrm>
          <a:prstGeom prst="flowChartConnector">
            <a:avLst/>
          </a:prstGeom>
          <a:noFill/>
          <a:ln>
            <a:noFill/>
          </a:ln>
        </p:spPr>
      </p:pic>
      <p:sp>
        <p:nvSpPr>
          <p:cNvPr id="4" name="楕円 3">
            <a:extLst>
              <a:ext uri="{FF2B5EF4-FFF2-40B4-BE49-F238E27FC236}">
                <a16:creationId xmlns:a16="http://schemas.microsoft.com/office/drawing/2014/main" id="{E63B597D-376E-42E5-9D38-956E2C432CE0}"/>
              </a:ext>
            </a:extLst>
          </p:cNvPr>
          <p:cNvSpPr/>
          <p:nvPr/>
        </p:nvSpPr>
        <p:spPr>
          <a:xfrm>
            <a:off x="5308845" y="2645546"/>
            <a:ext cx="1440000" cy="1440000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7200" dirty="0"/>
              <a:t>・</a:t>
            </a:r>
          </a:p>
        </p:txBody>
      </p:sp>
      <p:sp>
        <p:nvSpPr>
          <p:cNvPr id="5" name="角丸四角形 2">
            <a:extLst>
              <a:ext uri="{FF2B5EF4-FFF2-40B4-BE49-F238E27FC236}">
                <a16:creationId xmlns:a16="http://schemas.microsoft.com/office/drawing/2014/main" id="{0423CFBF-16A4-40CA-896B-797B806A2506}"/>
              </a:ext>
            </a:extLst>
          </p:cNvPr>
          <p:cNvSpPr/>
          <p:nvPr/>
        </p:nvSpPr>
        <p:spPr>
          <a:xfrm>
            <a:off x="287627" y="635463"/>
            <a:ext cx="4104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kumimoji="1" lang="ja-JP" altLang="en-US" sz="2000" dirty="0" err="1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ちゃんの</a:t>
            </a:r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１日のスケジュール</a:t>
            </a:r>
          </a:p>
        </p:txBody>
      </p:sp>
    </p:spTree>
    <p:extLst>
      <p:ext uri="{BB962C8B-B14F-4D97-AF65-F5344CB8AC3E}">
        <p14:creationId xmlns:p14="http://schemas.microsoft.com/office/powerpoint/2010/main" val="1528372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8" y="-113122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角丸四角形 2">
            <a:extLst>
              <a:ext uri="{FF2B5EF4-FFF2-40B4-BE49-F238E27FC236}">
                <a16:creationId xmlns:a16="http://schemas.microsoft.com/office/drawing/2014/main" id="{E1D082FE-077A-46BE-AE37-4B35744E9CEC}"/>
              </a:ext>
            </a:extLst>
          </p:cNvPr>
          <p:cNvSpPr/>
          <p:nvPr/>
        </p:nvSpPr>
        <p:spPr>
          <a:xfrm>
            <a:off x="756340" y="793317"/>
            <a:ext cx="2232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食事（注入）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D936902-943F-4143-947A-4851F71006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40" y="2140577"/>
            <a:ext cx="10620000" cy="3751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楕円 5">
            <a:extLst>
              <a:ext uri="{FF2B5EF4-FFF2-40B4-BE49-F238E27FC236}">
                <a16:creationId xmlns:a16="http://schemas.microsoft.com/office/drawing/2014/main" id="{DAE40610-5F35-477B-A2AA-ABFC043D87DE}"/>
              </a:ext>
            </a:extLst>
          </p:cNvPr>
          <p:cNvSpPr/>
          <p:nvPr/>
        </p:nvSpPr>
        <p:spPr>
          <a:xfrm flipH="1">
            <a:off x="681487" y="1368326"/>
            <a:ext cx="1944000" cy="756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必要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物品：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8" name="図 7" descr="おすすめの商用利用可能な無料フレーム・枠素材">
            <a:extLst>
              <a:ext uri="{FF2B5EF4-FFF2-40B4-BE49-F238E27FC236}">
                <a16:creationId xmlns:a16="http://schemas.microsoft.com/office/drawing/2014/main" id="{54532B65-B24D-4CF9-A8B3-E05530C3B2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87" y="2195720"/>
            <a:ext cx="10832851" cy="442702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8F749CCF-7D96-4DFA-97EA-8B7A82C7ABE4}"/>
              </a:ext>
            </a:extLst>
          </p:cNvPr>
          <p:cNvSpPr/>
          <p:nvPr/>
        </p:nvSpPr>
        <p:spPr>
          <a:xfrm>
            <a:off x="1154097" y="2497208"/>
            <a:ext cx="9942990" cy="3734916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注入時間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時　　分　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内容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方法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注意事項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</a:p>
          <a:p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注入時間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時　　分　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内容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方法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注意事項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</a:p>
          <a:p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注入時間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時　　分　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内容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方法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注意事項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</a:p>
          <a:p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注入時間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時　　分　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内容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方法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注意事項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</a:p>
          <a:p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注入時間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時　　分　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内容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方法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注意事項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</a:p>
          <a:p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注入時間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時　　分　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内容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方法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注意事項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</a:p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内服時間：</a:t>
            </a:r>
            <a:r>
              <a:rPr lang="en-US" altLang="ja-JP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時　分　・　　時　分　・　　時　分　・　　時　分</a:t>
            </a:r>
            <a:r>
              <a:rPr lang="en-US" altLang="ja-JP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</a:p>
          <a:p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2912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8" y="-113122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角丸四角形 2">
            <a:extLst>
              <a:ext uri="{FF2B5EF4-FFF2-40B4-BE49-F238E27FC236}">
                <a16:creationId xmlns:a16="http://schemas.microsoft.com/office/drawing/2014/main" id="{E1D082FE-077A-46BE-AE37-4B35744E9CEC}"/>
              </a:ext>
            </a:extLst>
          </p:cNvPr>
          <p:cNvSpPr/>
          <p:nvPr/>
        </p:nvSpPr>
        <p:spPr>
          <a:xfrm>
            <a:off x="756340" y="678384"/>
            <a:ext cx="2232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食事（摂食）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D9CFE804-B1F4-4BC3-B637-56BC0394C7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40" y="2140260"/>
            <a:ext cx="10800000" cy="381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楕円 4">
            <a:extLst>
              <a:ext uri="{FF2B5EF4-FFF2-40B4-BE49-F238E27FC236}">
                <a16:creationId xmlns:a16="http://schemas.microsoft.com/office/drawing/2014/main" id="{C481706F-A7D3-4AF1-B5F2-9DFCE6812641}"/>
              </a:ext>
            </a:extLst>
          </p:cNvPr>
          <p:cNvSpPr/>
          <p:nvPr/>
        </p:nvSpPr>
        <p:spPr>
          <a:xfrm flipH="1">
            <a:off x="681487" y="1368326"/>
            <a:ext cx="1908000" cy="756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必要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物品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：</a:t>
            </a:r>
            <a:endParaRPr kumimoji="1"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12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（食事）</a:t>
            </a:r>
            <a:endParaRPr kumimoji="1" lang="ja-JP" altLang="en-US" sz="12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50D06C96-0924-422F-974F-16C152550310}"/>
              </a:ext>
            </a:extLst>
          </p:cNvPr>
          <p:cNvSpPr/>
          <p:nvPr/>
        </p:nvSpPr>
        <p:spPr>
          <a:xfrm flipH="1">
            <a:off x="6159000" y="1384260"/>
            <a:ext cx="1908000" cy="756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必要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物品：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1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（水分）</a:t>
            </a:r>
            <a:endParaRPr kumimoji="1" lang="ja-JP" altLang="en-US" sz="12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7" name="図 6" descr="おすすめの商用利用可能な無料フレーム・枠素材">
            <a:extLst>
              <a:ext uri="{FF2B5EF4-FFF2-40B4-BE49-F238E27FC236}">
                <a16:creationId xmlns:a16="http://schemas.microsoft.com/office/drawing/2014/main" id="{16AB2523-60F4-4931-9E06-40575B0041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40" y="2156194"/>
            <a:ext cx="10832851" cy="436370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89B40A64-FD9D-43D1-8AC9-9D1E2E0E3F1B}"/>
              </a:ext>
            </a:extLst>
          </p:cNvPr>
          <p:cNvSpPr/>
          <p:nvPr/>
        </p:nvSpPr>
        <p:spPr>
          <a:xfrm>
            <a:off x="1129371" y="2366128"/>
            <a:ext cx="10069672" cy="4077894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本人用の食具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あり（　　　　　　　　　　　　　　　　　　）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　　　　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なし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本人用のテーブル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あり　・　なし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本人用の椅子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あり　・　なし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食事形態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主食：　　　　　　　副菜：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増粘剤の使用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トロミ：　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１　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　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　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・　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３　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・　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４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・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５</a:t>
            </a:r>
            <a:endParaRPr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　　　　　　　</a:t>
            </a:r>
            <a:r>
              <a:rPr lang="ja-JP" altLang="en-US" sz="900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（フレンチドレッシング状）　（とんかつソース状）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1000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（ケチャップ状）　　（マヨネーズ状）　　（セリー状）</a:t>
            </a:r>
            <a:endParaRPr lang="en-US" altLang="ja-JP" sz="1000" b="1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0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1000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　</a:t>
            </a:r>
            <a:r>
              <a:rPr lang="en-US" altLang="ja-JP" sz="1100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100ml</a:t>
            </a:r>
            <a:r>
              <a:rPr lang="ja-JP" altLang="en-US" sz="1100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の水分に対しトロミの分量約　　　</a:t>
            </a:r>
            <a:r>
              <a:rPr lang="en-US" altLang="ja-JP" sz="1100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1.25ml</a:t>
            </a:r>
            <a:r>
              <a:rPr lang="ja-JP" altLang="en-US" sz="1100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</a:t>
            </a:r>
            <a:r>
              <a:rPr lang="en-US" altLang="ja-JP" sz="1100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2.5ml</a:t>
            </a:r>
            <a:r>
              <a:rPr lang="ja-JP" altLang="en-US" sz="1100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</a:t>
            </a:r>
            <a:r>
              <a:rPr lang="en-US" altLang="ja-JP" sz="1100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5ml</a:t>
            </a:r>
            <a:r>
              <a:rPr lang="ja-JP" altLang="en-US" sz="1100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</a:t>
            </a:r>
            <a:r>
              <a:rPr lang="ja-JP" altLang="en-US" sz="11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</a:t>
            </a:r>
            <a:r>
              <a:rPr lang="en-US" altLang="ja-JP" sz="11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6.25ml</a:t>
            </a:r>
            <a:r>
              <a:rPr lang="ja-JP" altLang="en-US" sz="11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</a:t>
            </a:r>
            <a:r>
              <a:rPr lang="en-US" altLang="ja-JP" sz="11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7.5ml</a:t>
            </a:r>
          </a:p>
          <a:p>
            <a:r>
              <a:rPr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内服時間</a:t>
            </a:r>
            <a:r>
              <a:rPr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時　分　・　　時　分　・　　時　分　・　　時　分</a:t>
            </a:r>
            <a:endParaRPr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内服方法</a:t>
            </a:r>
            <a:r>
              <a:rPr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</a:p>
          <a:p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注意事項</a:t>
            </a:r>
            <a:r>
              <a:rPr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</a:p>
          <a:p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5332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おすすめの商用利用可能な無料フレーム・枠素材">
            <a:extLst>
              <a:ext uri="{FF2B5EF4-FFF2-40B4-BE49-F238E27FC236}">
                <a16:creationId xmlns:a16="http://schemas.microsoft.com/office/drawing/2014/main" id="{BC33358E-F3A0-4DA5-8D33-1CEED37E9F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2"/>
            <a:ext cx="12192000" cy="685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図 4" descr="シャボン玉枠イラストのフリー素材｜イラストイメージ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17" y="459326"/>
            <a:ext cx="11029361" cy="59388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楕円 5">
            <a:extLst>
              <a:ext uri="{FF2B5EF4-FFF2-40B4-BE49-F238E27FC236}">
                <a16:creationId xmlns:a16="http://schemas.microsoft.com/office/drawing/2014/main" id="{AC9C637F-6064-4441-8330-F50190430FF6}"/>
              </a:ext>
            </a:extLst>
          </p:cNvPr>
          <p:cNvSpPr/>
          <p:nvPr/>
        </p:nvSpPr>
        <p:spPr>
          <a:xfrm>
            <a:off x="3215195" y="2166152"/>
            <a:ext cx="5761607" cy="2068496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800" dirty="0" smtClean="0">
                <a:latin typeface="HGP明朝E" panose="02020800000000000000" pitchFamily="18" charset="-128"/>
                <a:ea typeface="HGP明朝E" panose="02020800000000000000" pitchFamily="18" charset="-128"/>
              </a:rPr>
              <a:t>〇〇くん</a:t>
            </a:r>
            <a:r>
              <a:rPr kumimoji="1" lang="ja-JP" altLang="en-US" sz="4800" dirty="0" smtClean="0">
                <a:latin typeface="HGP明朝E" panose="02020800000000000000" pitchFamily="18" charset="-128"/>
                <a:ea typeface="HGP明朝E" panose="02020800000000000000" pitchFamily="18" charset="-128"/>
              </a:rPr>
              <a:t>の</a:t>
            </a:r>
            <a:endParaRPr kumimoji="1" lang="en-US" altLang="ja-JP" sz="4800" dirty="0">
              <a:latin typeface="HGP明朝E" panose="02020800000000000000" pitchFamily="18" charset="-128"/>
              <a:ea typeface="HGP明朝E" panose="02020800000000000000" pitchFamily="18" charset="-128"/>
            </a:endParaRPr>
          </a:p>
          <a:p>
            <a:pPr algn="ctr"/>
            <a:r>
              <a:rPr lang="ja-JP" altLang="en-US" sz="4800" dirty="0">
                <a:latin typeface="HGP明朝E" panose="02020800000000000000" pitchFamily="18" charset="-128"/>
                <a:ea typeface="HGP明朝E" panose="02020800000000000000" pitchFamily="18" charset="-128"/>
              </a:rPr>
              <a:t>ケアノート</a:t>
            </a:r>
            <a:endParaRPr kumimoji="1" lang="ja-JP" altLang="en-US" sz="4800" dirty="0">
              <a:latin typeface="HGP明朝E" panose="02020800000000000000" pitchFamily="18" charset="-128"/>
              <a:ea typeface="HGP明朝E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075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8" y="-113122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角丸四角形 2">
            <a:extLst>
              <a:ext uri="{FF2B5EF4-FFF2-40B4-BE49-F238E27FC236}">
                <a16:creationId xmlns:a16="http://schemas.microsoft.com/office/drawing/2014/main" id="{84BF742F-412E-4F70-A664-8954F0C02B49}"/>
              </a:ext>
            </a:extLst>
          </p:cNvPr>
          <p:cNvSpPr/>
          <p:nvPr/>
        </p:nvSpPr>
        <p:spPr>
          <a:xfrm>
            <a:off x="756340" y="793317"/>
            <a:ext cx="1620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排泄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CDB90817-3593-4B37-A637-C0087A6094AE}"/>
              </a:ext>
            </a:extLst>
          </p:cNvPr>
          <p:cNvSpPr/>
          <p:nvPr/>
        </p:nvSpPr>
        <p:spPr>
          <a:xfrm>
            <a:off x="967664" y="1333316"/>
            <a:ext cx="5220000" cy="4140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32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endParaRPr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32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</a:t>
            </a:r>
            <a:r>
              <a:rPr kumimoji="1" lang="ja-JP" altLang="en-US" sz="3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中</a:t>
            </a:r>
            <a:endParaRPr kumimoji="1" lang="en-US" altLang="ja-JP" sz="32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尿意：あり・なし</a:t>
            </a:r>
            <a:endParaRPr kumimoji="1"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便意：あり・なし</a:t>
            </a:r>
            <a:endParaRPr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声かけ：要（時間　　　　　　　　）</a:t>
            </a:r>
            <a:endParaRPr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不要</a:t>
            </a:r>
            <a:endParaRPr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衣類上げ下ろし：・自立</a:t>
            </a:r>
            <a:endParaRPr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　・一部介助</a:t>
            </a:r>
            <a:endParaRPr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　・</a:t>
            </a:r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全介助</a:t>
            </a:r>
            <a:endParaRPr lang="en-US" altLang="ja-JP" sz="20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必要</a:t>
            </a:r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物品：紙</a:t>
            </a:r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おむつ（サイズ　　　）</a:t>
            </a:r>
            <a:endParaRPr lang="en-US" altLang="ja-JP" sz="20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（テープ式・パンツ式）</a:t>
            </a:r>
            <a:endParaRPr lang="en-US" altLang="ja-JP" sz="20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パット</a:t>
            </a:r>
            <a:endParaRPr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尿器</a:t>
            </a:r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・トイレ</a:t>
            </a:r>
            <a:endParaRPr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1874B75-54B8-44B3-8620-10861C7C4CE9}"/>
              </a:ext>
            </a:extLst>
          </p:cNvPr>
          <p:cNvSpPr/>
          <p:nvPr/>
        </p:nvSpPr>
        <p:spPr>
          <a:xfrm>
            <a:off x="6187664" y="1333315"/>
            <a:ext cx="5256000" cy="41400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32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3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夜　間</a:t>
            </a:r>
            <a:endParaRPr kumimoji="1" lang="en-US" altLang="ja-JP" sz="32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尿意：あり・なし</a:t>
            </a:r>
            <a:endParaRPr kumimoji="1"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便意：あり・なし</a:t>
            </a:r>
            <a:endParaRPr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声かけ：要（時間　　　　　　　　）</a:t>
            </a:r>
            <a:endParaRPr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不要</a:t>
            </a:r>
            <a:endParaRPr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衣類上げ下ろし：・自立</a:t>
            </a:r>
            <a:endParaRPr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　・一部介助</a:t>
            </a:r>
            <a:endParaRPr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　・</a:t>
            </a:r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全介助</a:t>
            </a:r>
            <a:endParaRPr lang="en-US" altLang="ja-JP" sz="20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必要</a:t>
            </a:r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物品：紙おむつ（サイズ　</a:t>
            </a:r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）</a:t>
            </a:r>
            <a:endParaRPr lang="en-US" altLang="ja-JP" sz="20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（テープ式・パンツ式）</a:t>
            </a:r>
            <a:endParaRPr lang="en-US" altLang="ja-JP" sz="20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パット</a:t>
            </a:r>
            <a:endParaRPr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</a:t>
            </a:r>
            <a:r>
              <a:rPr lang="ja-JP" altLang="en-US" sz="20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尿器・</a:t>
            </a:r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トイレ</a:t>
            </a:r>
            <a:endParaRPr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6" name="図 5" descr="おすすめの商用利用可能な無料フレーム・枠素材">
            <a:extLst>
              <a:ext uri="{FF2B5EF4-FFF2-40B4-BE49-F238E27FC236}">
                <a16:creationId xmlns:a16="http://schemas.microsoft.com/office/drawing/2014/main" id="{C78280AC-FA1F-4078-A624-8B275A635C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185" y="5473316"/>
            <a:ext cx="10227606" cy="117027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角丸四角形 6"/>
          <p:cNvSpPr/>
          <p:nvPr/>
        </p:nvSpPr>
        <p:spPr>
          <a:xfrm>
            <a:off x="1677971" y="5473315"/>
            <a:ext cx="9191133" cy="1068887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注意事項</a:t>
            </a:r>
            <a:r>
              <a:rPr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</a:p>
          <a:p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831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7" y="-110765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角丸四角形 2">
            <a:extLst>
              <a:ext uri="{FF2B5EF4-FFF2-40B4-BE49-F238E27FC236}">
                <a16:creationId xmlns:a16="http://schemas.microsoft.com/office/drawing/2014/main" id="{EB406B4B-8177-4354-8BBC-75AB2E42DC81}"/>
              </a:ext>
            </a:extLst>
          </p:cNvPr>
          <p:cNvSpPr/>
          <p:nvPr/>
        </p:nvSpPr>
        <p:spPr>
          <a:xfrm>
            <a:off x="756340" y="709029"/>
            <a:ext cx="1620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清潔</a:t>
            </a:r>
          </a:p>
        </p:txBody>
      </p:sp>
      <p:sp>
        <p:nvSpPr>
          <p:cNvPr id="4" name="角丸四角形 2">
            <a:extLst>
              <a:ext uri="{FF2B5EF4-FFF2-40B4-BE49-F238E27FC236}">
                <a16:creationId xmlns:a16="http://schemas.microsoft.com/office/drawing/2014/main" id="{F9614A18-B6A1-4C41-8A6A-765F05E3DB94}"/>
              </a:ext>
            </a:extLst>
          </p:cNvPr>
          <p:cNvSpPr/>
          <p:nvPr/>
        </p:nvSpPr>
        <p:spPr>
          <a:xfrm>
            <a:off x="756340" y="3879862"/>
            <a:ext cx="1620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着替え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92D2224-A01B-4575-88D1-868C7155F7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40" y="2071180"/>
            <a:ext cx="6372000" cy="2252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6FAB8720-2F15-49E4-8FB6-E679BC5CC46D}"/>
              </a:ext>
            </a:extLst>
          </p:cNvPr>
          <p:cNvSpPr/>
          <p:nvPr/>
        </p:nvSpPr>
        <p:spPr>
          <a:xfrm>
            <a:off x="756340" y="1249029"/>
            <a:ext cx="1188000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入浴動作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B1F580D5-6E8D-4D78-AB72-501231B0B443}"/>
              </a:ext>
            </a:extLst>
          </p:cNvPr>
          <p:cNvSpPr/>
          <p:nvPr/>
        </p:nvSpPr>
        <p:spPr>
          <a:xfrm>
            <a:off x="1944340" y="1259534"/>
            <a:ext cx="1512000" cy="81807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・自立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・一部介助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・全介助</a:t>
            </a:r>
          </a:p>
        </p:txBody>
      </p:sp>
      <p:pic>
        <p:nvPicPr>
          <p:cNvPr id="8" name="図 7" descr="おすすめの商用利用可能な無料フレーム・枠素材">
            <a:extLst>
              <a:ext uri="{FF2B5EF4-FFF2-40B4-BE49-F238E27FC236}">
                <a16:creationId xmlns:a16="http://schemas.microsoft.com/office/drawing/2014/main" id="{C78280AC-FA1F-4078-A624-8B275A635C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58" y="2161296"/>
            <a:ext cx="10999433" cy="169195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2D9F6815-E77B-47BA-BF2B-6659A36C724F}"/>
              </a:ext>
            </a:extLst>
          </p:cNvPr>
          <p:cNvSpPr/>
          <p:nvPr/>
        </p:nvSpPr>
        <p:spPr>
          <a:xfrm flipH="1">
            <a:off x="1216240" y="2300201"/>
            <a:ext cx="9951867" cy="141154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介助内容</a:t>
            </a:r>
            <a:r>
              <a:rPr kumimoji="1"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9B057C52-43D2-46CF-824A-6E6100FD73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340" y="4912741"/>
            <a:ext cx="9360000" cy="33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090E8A2-DC6C-42B5-AB27-1C8AD3E231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340" y="5384649"/>
            <a:ext cx="9360000" cy="33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15DAE71D-613C-4E02-94EE-9608D47354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340" y="5856557"/>
            <a:ext cx="9360000" cy="33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A6217ED4-6C93-43B9-B56A-4DC41B383F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340" y="6334605"/>
            <a:ext cx="9360000" cy="3307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0BAB7088-0F04-46D2-B39B-98B3A19C458D}"/>
              </a:ext>
            </a:extLst>
          </p:cNvPr>
          <p:cNvSpPr/>
          <p:nvPr/>
        </p:nvSpPr>
        <p:spPr>
          <a:xfrm>
            <a:off x="1944340" y="4446472"/>
            <a:ext cx="6645910" cy="455802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上衣：自立・一部介助・全介助　　　　　注意点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D57E21C1-6AA0-4808-A413-CD6FE5CEB5EA}"/>
              </a:ext>
            </a:extLst>
          </p:cNvPr>
          <p:cNvSpPr/>
          <p:nvPr/>
        </p:nvSpPr>
        <p:spPr>
          <a:xfrm>
            <a:off x="1944340" y="4937831"/>
            <a:ext cx="6645910" cy="455802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下衣：自立・一部介助・全介助　　　　　注意点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D893E7E7-422D-43D0-A7AF-D5964B1D4648}"/>
              </a:ext>
            </a:extLst>
          </p:cNvPr>
          <p:cNvSpPr/>
          <p:nvPr/>
        </p:nvSpPr>
        <p:spPr>
          <a:xfrm>
            <a:off x="1944340" y="5411652"/>
            <a:ext cx="6645910" cy="455802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ボタン：自立・一部介助・全介助　　　　　注意点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5AE3F08C-4973-4369-87E9-366E4BEE14CC}"/>
              </a:ext>
            </a:extLst>
          </p:cNvPr>
          <p:cNvSpPr/>
          <p:nvPr/>
        </p:nvSpPr>
        <p:spPr>
          <a:xfrm>
            <a:off x="1944340" y="5878841"/>
            <a:ext cx="6645910" cy="455802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厚手の物</a:t>
            </a:r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：自立・一部介助・全介助　　　　　注意点</a:t>
            </a:r>
          </a:p>
        </p:txBody>
      </p:sp>
    </p:spTree>
    <p:extLst>
      <p:ext uri="{BB962C8B-B14F-4D97-AF65-F5344CB8AC3E}">
        <p14:creationId xmlns:p14="http://schemas.microsoft.com/office/powerpoint/2010/main" val="8305474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8" y="-113122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角丸四角形 2">
            <a:extLst>
              <a:ext uri="{FF2B5EF4-FFF2-40B4-BE49-F238E27FC236}">
                <a16:creationId xmlns:a16="http://schemas.microsoft.com/office/drawing/2014/main" id="{851F79C8-8CC3-45FB-9085-91386F8FFA37}"/>
              </a:ext>
            </a:extLst>
          </p:cNvPr>
          <p:cNvSpPr/>
          <p:nvPr/>
        </p:nvSpPr>
        <p:spPr>
          <a:xfrm>
            <a:off x="756340" y="793317"/>
            <a:ext cx="2232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睡眠・休息</a:t>
            </a:r>
            <a:endParaRPr kumimoji="1" lang="ja-JP" altLang="en-US" sz="2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4" name="図 3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7" y="-110765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四角形: 角を丸くする 13">
            <a:extLst>
              <a:ext uri="{FF2B5EF4-FFF2-40B4-BE49-F238E27FC236}">
                <a16:creationId xmlns:a16="http://schemas.microsoft.com/office/drawing/2014/main" id="{A3D3E70E-F461-49DD-9B4B-1C02FF99280F}"/>
              </a:ext>
            </a:extLst>
          </p:cNvPr>
          <p:cNvSpPr/>
          <p:nvPr/>
        </p:nvSpPr>
        <p:spPr>
          <a:xfrm>
            <a:off x="756339" y="1452383"/>
            <a:ext cx="6660000" cy="53999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＊睡眠時間：　　時　　　頃～　　　時　　　（約　　時間）　　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四角形: 角を丸くする 13">
            <a:extLst>
              <a:ext uri="{FF2B5EF4-FFF2-40B4-BE49-F238E27FC236}">
                <a16:creationId xmlns:a16="http://schemas.microsoft.com/office/drawing/2014/main" id="{A3D3E70E-F461-49DD-9B4B-1C02FF99280F}"/>
              </a:ext>
            </a:extLst>
          </p:cNvPr>
          <p:cNvSpPr/>
          <p:nvPr/>
        </p:nvSpPr>
        <p:spPr>
          <a:xfrm>
            <a:off x="756337" y="2015373"/>
            <a:ext cx="6660000" cy="53999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＊お昼寝：　　　時　　　頃～　　　時　　　（約　　時間）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</a:t>
            </a:r>
          </a:p>
        </p:txBody>
      </p:sp>
      <p:sp>
        <p:nvSpPr>
          <p:cNvPr id="7" name="四角形: 角を丸くする 13">
            <a:extLst>
              <a:ext uri="{FF2B5EF4-FFF2-40B4-BE49-F238E27FC236}">
                <a16:creationId xmlns:a16="http://schemas.microsoft.com/office/drawing/2014/main" id="{A3D3E70E-F461-49DD-9B4B-1C02FF99280F}"/>
              </a:ext>
            </a:extLst>
          </p:cNvPr>
          <p:cNvSpPr/>
          <p:nvPr/>
        </p:nvSpPr>
        <p:spPr>
          <a:xfrm>
            <a:off x="756337" y="2578363"/>
            <a:ext cx="6660000" cy="53999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＊寝るときの習慣：（　　　　　　　　　　　　　　　　　）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</a:t>
            </a:r>
          </a:p>
        </p:txBody>
      </p:sp>
      <p:sp>
        <p:nvSpPr>
          <p:cNvPr id="8" name="四角形: 角を丸くする 13">
            <a:extLst>
              <a:ext uri="{FF2B5EF4-FFF2-40B4-BE49-F238E27FC236}">
                <a16:creationId xmlns:a16="http://schemas.microsoft.com/office/drawing/2014/main" id="{A3D3E70E-F461-49DD-9B4B-1C02FF99280F}"/>
              </a:ext>
            </a:extLst>
          </p:cNvPr>
          <p:cNvSpPr/>
          <p:nvPr/>
        </p:nvSpPr>
        <p:spPr>
          <a:xfrm>
            <a:off x="756336" y="3141353"/>
            <a:ext cx="6660000" cy="53999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＊中途覚醒：あり（対処方法　　　　　　　　）・なし　　　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</a:t>
            </a:r>
          </a:p>
        </p:txBody>
      </p:sp>
      <p:sp>
        <p:nvSpPr>
          <p:cNvPr id="9" name="四角形: 角を丸くする 13">
            <a:extLst>
              <a:ext uri="{FF2B5EF4-FFF2-40B4-BE49-F238E27FC236}">
                <a16:creationId xmlns:a16="http://schemas.microsoft.com/office/drawing/2014/main" id="{A3D3E70E-F461-49DD-9B4B-1C02FF99280F}"/>
              </a:ext>
            </a:extLst>
          </p:cNvPr>
          <p:cNvSpPr/>
          <p:nvPr/>
        </p:nvSpPr>
        <p:spPr>
          <a:xfrm>
            <a:off x="775234" y="3706098"/>
            <a:ext cx="6660000" cy="53999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＊自力での体位交換：可・不可（　　　時間おきに体位交換）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</a:t>
            </a:r>
          </a:p>
        </p:txBody>
      </p:sp>
      <p:sp>
        <p:nvSpPr>
          <p:cNvPr id="10" name="四角形: 角を丸くする 13">
            <a:extLst>
              <a:ext uri="{FF2B5EF4-FFF2-40B4-BE49-F238E27FC236}">
                <a16:creationId xmlns:a16="http://schemas.microsoft.com/office/drawing/2014/main" id="{A3D3E70E-F461-49DD-9B4B-1C02FF99280F}"/>
              </a:ext>
            </a:extLst>
          </p:cNvPr>
          <p:cNvSpPr/>
          <p:nvPr/>
        </p:nvSpPr>
        <p:spPr>
          <a:xfrm>
            <a:off x="756334" y="4258691"/>
            <a:ext cx="7105621" cy="53999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＊モニターの装着：あり（普段の</a:t>
            </a:r>
            <a:r>
              <a:rPr kumimoji="1"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Spo2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値　　　％　）・なし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</a:t>
            </a:r>
          </a:p>
        </p:txBody>
      </p:sp>
      <p:pic>
        <p:nvPicPr>
          <p:cNvPr id="12" name="図 11" descr="おすすめの商用利用可能な無料フレーム・枠素材">
            <a:extLst>
              <a:ext uri="{FF2B5EF4-FFF2-40B4-BE49-F238E27FC236}">
                <a16:creationId xmlns:a16="http://schemas.microsoft.com/office/drawing/2014/main" id="{372F21EB-6CDD-4C53-9091-B77890CA1F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762" y="4936403"/>
            <a:ext cx="10242445" cy="169195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四角形: 角を丸くする 13">
            <a:extLst>
              <a:ext uri="{FF2B5EF4-FFF2-40B4-BE49-F238E27FC236}">
                <a16:creationId xmlns:a16="http://schemas.microsoft.com/office/drawing/2014/main" id="{A3D3E70E-F461-49DD-9B4B-1C02FF99280F}"/>
              </a:ext>
            </a:extLst>
          </p:cNvPr>
          <p:cNvSpPr/>
          <p:nvPr/>
        </p:nvSpPr>
        <p:spPr>
          <a:xfrm>
            <a:off x="1847654" y="5071621"/>
            <a:ext cx="9087439" cy="1430388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注意事項</a:t>
            </a:r>
            <a:r>
              <a:rPr kumimoji="1"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</a:p>
          <a:p>
            <a:endParaRPr kumimoji="1"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20055185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>
            <a:extLst>
              <a:ext uri="{FF2B5EF4-FFF2-40B4-BE49-F238E27FC236}">
                <a16:creationId xmlns:a16="http://schemas.microsoft.com/office/drawing/2014/main" id="{887A27B5-9D11-4919-B21C-F8C2358A7DC0}"/>
              </a:ext>
            </a:extLst>
          </p:cNvPr>
          <p:cNvSpPr/>
          <p:nvPr/>
        </p:nvSpPr>
        <p:spPr>
          <a:xfrm>
            <a:off x="756340" y="793317"/>
            <a:ext cx="3240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コミュニケーション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9FDF94E-7292-4117-9B68-825409B5C1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40" y="2006252"/>
            <a:ext cx="10800000" cy="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E5FDEE41-0E1C-4D9F-A09A-E615CFD0FA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40" y="2717338"/>
            <a:ext cx="10800000" cy="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FA7D8D7-E66E-419D-BF21-066F6B7ECB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40" y="3426643"/>
            <a:ext cx="10800000" cy="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8B511D4E-B6E8-4300-B6BE-B44BD1E87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40" y="4135948"/>
            <a:ext cx="10800000" cy="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7872DF67-33AB-48DF-9B32-450F2BD270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40" y="4841873"/>
            <a:ext cx="10800000" cy="381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ED88B70E-1CE4-4369-8A9F-C2633C05D162}"/>
              </a:ext>
            </a:extLst>
          </p:cNvPr>
          <p:cNvSpPr/>
          <p:nvPr/>
        </p:nvSpPr>
        <p:spPr>
          <a:xfrm>
            <a:off x="756340" y="1333316"/>
            <a:ext cx="10800000" cy="667776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・意思表示　　　　　可能・配慮が必要・できない　　　　　備考：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A5592BAB-A257-45C3-A0F0-3E328C660363}"/>
              </a:ext>
            </a:extLst>
          </p:cNvPr>
          <p:cNvSpPr/>
          <p:nvPr/>
        </p:nvSpPr>
        <p:spPr>
          <a:xfrm>
            <a:off x="758689" y="2053178"/>
            <a:ext cx="10800000" cy="667776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・内容の理解　　　　可能・配慮が必要・できない　　　　　備考：</a:t>
            </a:r>
          </a:p>
        </p:txBody>
      </p:sp>
      <p:pic>
        <p:nvPicPr>
          <p:cNvPr id="2" name="図 1" descr="春におすすめの商用利用可能な無料フレーム・枠素材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7" y="-94047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08AF31D2-62FD-4DC2-A536-DE9B70A655DD}"/>
              </a:ext>
            </a:extLst>
          </p:cNvPr>
          <p:cNvSpPr/>
          <p:nvPr/>
        </p:nvSpPr>
        <p:spPr>
          <a:xfrm>
            <a:off x="756340" y="2771822"/>
            <a:ext cx="10800000" cy="6480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・読　む　　　　　　可能・配慮が必要・できない　　　　　備考：</a:t>
            </a: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5BE09317-FB1B-4291-ABF9-DA9A16AF864E}"/>
              </a:ext>
            </a:extLst>
          </p:cNvPr>
          <p:cNvSpPr/>
          <p:nvPr/>
        </p:nvSpPr>
        <p:spPr>
          <a:xfrm>
            <a:off x="756340" y="3475819"/>
            <a:ext cx="10800000" cy="6480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・書　く　　　　　　可能・配慮が必要・できない　　　　　備考：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37847E3F-D4BD-4A5B-8697-DDE163A8730A}"/>
              </a:ext>
            </a:extLst>
          </p:cNvPr>
          <p:cNvSpPr/>
          <p:nvPr/>
        </p:nvSpPr>
        <p:spPr>
          <a:xfrm>
            <a:off x="756340" y="4185412"/>
            <a:ext cx="10800000" cy="6480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・好きな遊び　　　　（　　　　　　　　　　　　）　　　　備考：</a:t>
            </a:r>
          </a:p>
        </p:txBody>
      </p:sp>
      <p:pic>
        <p:nvPicPr>
          <p:cNvPr id="15" name="図 14" descr="おすすめの商用利用可能な無料フレーム・枠素材">
            <a:extLst>
              <a:ext uri="{FF2B5EF4-FFF2-40B4-BE49-F238E27FC236}">
                <a16:creationId xmlns:a16="http://schemas.microsoft.com/office/drawing/2014/main" id="{372F21EB-6CDD-4C53-9091-B77890CA1F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895" y="4887254"/>
            <a:ext cx="10242445" cy="1691956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68E0290A-3742-4F35-975D-EE44D6BDFA82}"/>
              </a:ext>
            </a:extLst>
          </p:cNvPr>
          <p:cNvSpPr/>
          <p:nvPr/>
        </p:nvSpPr>
        <p:spPr>
          <a:xfrm>
            <a:off x="1837678" y="5033639"/>
            <a:ext cx="9268287" cy="141154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注意事項</a:t>
            </a:r>
            <a:r>
              <a:rPr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</a:p>
          <a:p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78590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8" y="-113122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角丸四角形 2">
            <a:extLst>
              <a:ext uri="{FF2B5EF4-FFF2-40B4-BE49-F238E27FC236}">
                <a16:creationId xmlns:a16="http://schemas.microsoft.com/office/drawing/2014/main" id="{7505213B-2EE3-4DEA-8086-39294646B1C6}"/>
              </a:ext>
            </a:extLst>
          </p:cNvPr>
          <p:cNvSpPr/>
          <p:nvPr/>
        </p:nvSpPr>
        <p:spPr>
          <a:xfrm>
            <a:off x="756340" y="793317"/>
            <a:ext cx="1548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胃</a:t>
            </a:r>
            <a:r>
              <a:rPr kumimoji="1" lang="ja-JP" altLang="en-US" sz="2600" dirty="0" err="1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ろう</a:t>
            </a:r>
            <a:endParaRPr kumimoji="1" lang="ja-JP" altLang="en-US" sz="2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1620FC1-FCC4-4673-9016-90ECB643FF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40" y="2070971"/>
            <a:ext cx="10800000" cy="381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0E6161B6-2AAD-4EBF-B815-80BA6EB4EF6B}"/>
              </a:ext>
            </a:extLst>
          </p:cNvPr>
          <p:cNvSpPr/>
          <p:nvPr/>
        </p:nvSpPr>
        <p:spPr>
          <a:xfrm>
            <a:off x="756340" y="1530971"/>
            <a:ext cx="2484000" cy="53999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種類：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C55E25D1-5BD9-4175-B43D-1CD02A76E6CD}"/>
              </a:ext>
            </a:extLst>
          </p:cNvPr>
          <p:cNvSpPr/>
          <p:nvPr/>
        </p:nvSpPr>
        <p:spPr>
          <a:xfrm>
            <a:off x="3250681" y="1521041"/>
            <a:ext cx="2556000" cy="53999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サイズ：　　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Fr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㎝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EA296A70-E9FF-42C7-A80B-04BFBB558EB9}"/>
              </a:ext>
            </a:extLst>
          </p:cNvPr>
          <p:cNvSpPr/>
          <p:nvPr/>
        </p:nvSpPr>
        <p:spPr>
          <a:xfrm>
            <a:off x="5806681" y="1521041"/>
            <a:ext cx="2211318" cy="53999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固定水：　　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cc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8" name="図 7" descr="おすすめの商用利用可能な無料フレーム・枠素材">
            <a:extLst>
              <a:ext uri="{FF2B5EF4-FFF2-40B4-BE49-F238E27FC236}">
                <a16:creationId xmlns:a16="http://schemas.microsoft.com/office/drawing/2014/main" id="{C791E335-5AF1-4033-B2A0-C519F70DC9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039" y="2846775"/>
            <a:ext cx="9978501" cy="371326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DF756076-DC9E-43E2-8033-FA931BADC84B}"/>
              </a:ext>
            </a:extLst>
          </p:cNvPr>
          <p:cNvSpPr/>
          <p:nvPr/>
        </p:nvSpPr>
        <p:spPr>
          <a:xfrm>
            <a:off x="756340" y="2119051"/>
            <a:ext cx="10692000" cy="5760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日々のケア：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Y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ガーゼ・こより使用　　　　　　　　　注意事項：　　　　　　　　　　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CAEBAF0C-FD98-4945-BBE8-0DF840A599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40" y="2704982"/>
            <a:ext cx="10800000" cy="381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13003D05-ED23-4B41-BDDA-7B60CA0E9ABD}"/>
              </a:ext>
            </a:extLst>
          </p:cNvPr>
          <p:cNvSpPr/>
          <p:nvPr/>
        </p:nvSpPr>
        <p:spPr>
          <a:xfrm>
            <a:off x="4243525" y="4074850"/>
            <a:ext cx="4119239" cy="95613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固定方法の図又は写真を添付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BA69CEA9-C9D1-4DEA-892E-EAAB3EE60DDF}"/>
              </a:ext>
            </a:extLst>
          </p:cNvPr>
          <p:cNvSpPr/>
          <p:nvPr/>
        </p:nvSpPr>
        <p:spPr>
          <a:xfrm>
            <a:off x="8017999" y="1521041"/>
            <a:ext cx="3600000" cy="53999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回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/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月交換（</a:t>
            </a:r>
            <a:r>
              <a:rPr kumimoji="1" lang="ja-JP" altLang="en-US" sz="1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場所</a:t>
            </a:r>
            <a:r>
              <a:rPr kumimoji="1" lang="en-US" altLang="ja-JP" sz="1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r>
              <a:rPr kumimoji="1" lang="ja-JP" altLang="en-US" sz="1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0057878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8" y="-113122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角丸四角形 2">
            <a:extLst>
              <a:ext uri="{FF2B5EF4-FFF2-40B4-BE49-F238E27FC236}">
                <a16:creationId xmlns:a16="http://schemas.microsoft.com/office/drawing/2014/main" id="{7505213B-2EE3-4DEA-8086-39294646B1C6}"/>
              </a:ext>
            </a:extLst>
          </p:cNvPr>
          <p:cNvSpPr/>
          <p:nvPr/>
        </p:nvSpPr>
        <p:spPr>
          <a:xfrm>
            <a:off x="756340" y="793317"/>
            <a:ext cx="2160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NG</a:t>
            </a:r>
            <a:r>
              <a:rPr kumimoji="1" lang="ja-JP" altLang="en-US" sz="2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チューブ</a:t>
            </a:r>
            <a:endParaRPr kumimoji="1" lang="ja-JP" altLang="en-US" sz="2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1620FC1-FCC4-4673-9016-90ECB643FF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40" y="2070971"/>
            <a:ext cx="10800000" cy="381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0E6161B6-2AAD-4EBF-B815-80BA6EB4EF6B}"/>
              </a:ext>
            </a:extLst>
          </p:cNvPr>
          <p:cNvSpPr/>
          <p:nvPr/>
        </p:nvSpPr>
        <p:spPr>
          <a:xfrm>
            <a:off x="756340" y="1530971"/>
            <a:ext cx="2160000" cy="53999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種類：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C55E25D1-5BD9-4175-B43D-1CD02A76E6CD}"/>
              </a:ext>
            </a:extLst>
          </p:cNvPr>
          <p:cNvSpPr/>
          <p:nvPr/>
        </p:nvSpPr>
        <p:spPr>
          <a:xfrm>
            <a:off x="2916340" y="1534139"/>
            <a:ext cx="2592000" cy="53999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サイズ：　　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Fr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㎝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EA296A70-E9FF-42C7-A80B-04BFBB558EB9}"/>
              </a:ext>
            </a:extLst>
          </p:cNvPr>
          <p:cNvSpPr/>
          <p:nvPr/>
        </p:nvSpPr>
        <p:spPr>
          <a:xfrm>
            <a:off x="5497999" y="1521040"/>
            <a:ext cx="2520000" cy="53999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固定の長さ：　　㎝</a:t>
            </a:r>
          </a:p>
        </p:txBody>
      </p:sp>
      <p:pic>
        <p:nvPicPr>
          <p:cNvPr id="8" name="図 7" descr="おすすめの商用利用可能な無料フレーム・枠素材">
            <a:extLst>
              <a:ext uri="{FF2B5EF4-FFF2-40B4-BE49-F238E27FC236}">
                <a16:creationId xmlns:a16="http://schemas.microsoft.com/office/drawing/2014/main" id="{C791E335-5AF1-4033-B2A0-C519F70DC9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039" y="2846775"/>
            <a:ext cx="9978501" cy="371326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DF756076-DC9E-43E2-8033-FA931BADC84B}"/>
              </a:ext>
            </a:extLst>
          </p:cNvPr>
          <p:cNvSpPr/>
          <p:nvPr/>
        </p:nvSpPr>
        <p:spPr>
          <a:xfrm>
            <a:off x="756340" y="2119051"/>
            <a:ext cx="10692000" cy="5760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日々のケア：テープかぶれ　あり</a:t>
            </a:r>
            <a:r>
              <a:rPr lang="ja-JP" altLang="en-US" sz="1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（種類：</a:t>
            </a:r>
            <a:r>
              <a:rPr kumimoji="1" lang="ja-JP" altLang="en-US" sz="1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）・　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なし</a:t>
            </a:r>
            <a:r>
              <a:rPr kumimoji="1" lang="ja-JP" altLang="en-US" sz="1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注意事項：　　　　　　　　　　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CAEBAF0C-FD98-4945-BBE8-0DF840A599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40" y="2704982"/>
            <a:ext cx="10800000" cy="381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13003D05-ED23-4B41-BDDA-7B60CA0E9ABD}"/>
              </a:ext>
            </a:extLst>
          </p:cNvPr>
          <p:cNvSpPr/>
          <p:nvPr/>
        </p:nvSpPr>
        <p:spPr>
          <a:xfrm>
            <a:off x="4243525" y="4074850"/>
            <a:ext cx="4119239" cy="95613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固定方法の図又は写真を添付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BA69CEA9-C9D1-4DEA-892E-EAAB3EE60DDF}"/>
              </a:ext>
            </a:extLst>
          </p:cNvPr>
          <p:cNvSpPr/>
          <p:nvPr/>
        </p:nvSpPr>
        <p:spPr>
          <a:xfrm>
            <a:off x="8017999" y="1521041"/>
            <a:ext cx="3600000" cy="53999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回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/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月交換（</a:t>
            </a:r>
            <a:r>
              <a:rPr kumimoji="1" lang="ja-JP" altLang="en-US" sz="1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場所</a:t>
            </a:r>
            <a:r>
              <a:rPr kumimoji="1" lang="en-US" altLang="ja-JP" sz="1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r>
              <a:rPr kumimoji="1" lang="ja-JP" altLang="en-US" sz="1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1850902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7" y="-110765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角丸四角形 2">
            <a:extLst>
              <a:ext uri="{FF2B5EF4-FFF2-40B4-BE49-F238E27FC236}">
                <a16:creationId xmlns:a16="http://schemas.microsoft.com/office/drawing/2014/main" id="{7505213B-2EE3-4DEA-8086-39294646B1C6}"/>
              </a:ext>
            </a:extLst>
          </p:cNvPr>
          <p:cNvSpPr/>
          <p:nvPr/>
        </p:nvSpPr>
        <p:spPr>
          <a:xfrm>
            <a:off x="756340" y="793317"/>
            <a:ext cx="2628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気管</a:t>
            </a:r>
            <a:r>
              <a:rPr kumimoji="1" lang="ja-JP" altLang="en-US" sz="2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カニューレ</a:t>
            </a:r>
            <a:endParaRPr kumimoji="1" lang="ja-JP" altLang="en-US" sz="2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1620FC1-FCC4-4673-9016-90ECB643FF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40" y="2070971"/>
            <a:ext cx="10800000" cy="381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0E6161B6-2AAD-4EBF-B815-80BA6EB4EF6B}"/>
              </a:ext>
            </a:extLst>
          </p:cNvPr>
          <p:cNvSpPr/>
          <p:nvPr/>
        </p:nvSpPr>
        <p:spPr>
          <a:xfrm>
            <a:off x="756340" y="1530971"/>
            <a:ext cx="2088000" cy="53999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種類：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C55E25D1-5BD9-4175-B43D-1CD02A76E6CD}"/>
              </a:ext>
            </a:extLst>
          </p:cNvPr>
          <p:cNvSpPr/>
          <p:nvPr/>
        </p:nvSpPr>
        <p:spPr>
          <a:xfrm>
            <a:off x="2844340" y="1535936"/>
            <a:ext cx="2592000" cy="53999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サイズ：　　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Fr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㎝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EA296A70-E9FF-42C7-A80B-04BFBB558EB9}"/>
              </a:ext>
            </a:extLst>
          </p:cNvPr>
          <p:cNvSpPr/>
          <p:nvPr/>
        </p:nvSpPr>
        <p:spPr>
          <a:xfrm>
            <a:off x="5436339" y="1513533"/>
            <a:ext cx="2556000" cy="53999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カフ：</a:t>
            </a:r>
            <a:r>
              <a:rPr kumimoji="1" lang="ja-JP" altLang="en-US" sz="1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あり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kumimoji="1"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cc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</a:t>
            </a:r>
            <a:r>
              <a:rPr kumimoji="1" lang="ja-JP" altLang="en-US" sz="1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なし</a:t>
            </a:r>
          </a:p>
        </p:txBody>
      </p:sp>
      <p:pic>
        <p:nvPicPr>
          <p:cNvPr id="8" name="図 7" descr="おすすめの商用利用可能な無料フレーム・枠素材">
            <a:extLst>
              <a:ext uri="{FF2B5EF4-FFF2-40B4-BE49-F238E27FC236}">
                <a16:creationId xmlns:a16="http://schemas.microsoft.com/office/drawing/2014/main" id="{C791E335-5AF1-4033-B2A0-C519F70DC9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039" y="2846775"/>
            <a:ext cx="9978501" cy="371326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DF756076-DC9E-43E2-8033-FA931BADC84B}"/>
              </a:ext>
            </a:extLst>
          </p:cNvPr>
          <p:cNvSpPr/>
          <p:nvPr/>
        </p:nvSpPr>
        <p:spPr>
          <a:xfrm>
            <a:off x="756340" y="2119051"/>
            <a:ext cx="10692000" cy="5760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日々のケア：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Y</a:t>
            </a:r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ガーゼ使用　あり・なし　カニューレ洗浄：あり（　回</a:t>
            </a:r>
            <a:r>
              <a:rPr kumimoji="1" lang="en-US" altLang="ja-JP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/</a:t>
            </a:r>
            <a:r>
              <a:rPr kumimoji="1"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日）・なし　　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注意事項：　　　　　　　　　　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CAEBAF0C-FD98-4945-BBE8-0DF840A599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40" y="2704982"/>
            <a:ext cx="10800000" cy="381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13003D05-ED23-4B41-BDDA-7B60CA0E9ABD}"/>
              </a:ext>
            </a:extLst>
          </p:cNvPr>
          <p:cNvSpPr/>
          <p:nvPr/>
        </p:nvSpPr>
        <p:spPr>
          <a:xfrm>
            <a:off x="4243525" y="4074850"/>
            <a:ext cx="4119239" cy="95613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固定方法の図又は写真を添付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FF8F10CB-7C76-4F4A-B680-5ED7B912A58E}"/>
              </a:ext>
            </a:extLst>
          </p:cNvPr>
          <p:cNvSpPr/>
          <p:nvPr/>
        </p:nvSpPr>
        <p:spPr>
          <a:xfrm>
            <a:off x="7992339" y="1520088"/>
            <a:ext cx="3600000" cy="53999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回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/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月交換（</a:t>
            </a:r>
            <a:r>
              <a:rPr kumimoji="1" lang="ja-JP" altLang="en-US" sz="1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場所</a:t>
            </a:r>
            <a:r>
              <a:rPr kumimoji="1" lang="en-US" altLang="ja-JP" sz="1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r>
              <a:rPr kumimoji="1" lang="ja-JP" altLang="en-US" sz="1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）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EB628E7D-461D-4D01-86F8-9A498A95FE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340" y="1331646"/>
            <a:ext cx="6120000" cy="2164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A3D3E70E-F461-49DD-9B4B-1C02FF99280F}"/>
              </a:ext>
            </a:extLst>
          </p:cNvPr>
          <p:cNvSpPr/>
          <p:nvPr/>
        </p:nvSpPr>
        <p:spPr>
          <a:xfrm>
            <a:off x="5079048" y="792506"/>
            <a:ext cx="3600000" cy="53999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普段の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Spo2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値：　　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%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7668340" y="773405"/>
            <a:ext cx="1702424" cy="5400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酸素使用</a:t>
            </a:r>
            <a:r>
              <a:rPr kumimoji="1"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r>
              <a:rPr kumimoji="1"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あり</a:t>
            </a:r>
            <a:endParaRPr kumimoji="1" lang="ja-JP" altLang="en-US" sz="1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9081056" y="782531"/>
            <a:ext cx="1064612" cy="5400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日中　　</a:t>
            </a:r>
            <a:r>
              <a:rPr kumimoji="1" lang="en-US" altLang="ja-JP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L</a:t>
            </a:r>
          </a:p>
          <a:p>
            <a:r>
              <a:rPr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夜間　　</a:t>
            </a:r>
            <a:r>
              <a:rPr lang="en-US" altLang="ja-JP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L</a:t>
            </a:r>
            <a:endParaRPr kumimoji="1" lang="ja-JP" altLang="en-US" sz="1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10066868" y="782531"/>
            <a:ext cx="795988" cy="5400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・なし</a:t>
            </a:r>
            <a:endParaRPr kumimoji="1" lang="ja-JP" altLang="en-US" sz="1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92183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7" y="-110765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角丸四角形 2">
            <a:extLst>
              <a:ext uri="{FF2B5EF4-FFF2-40B4-BE49-F238E27FC236}">
                <a16:creationId xmlns:a16="http://schemas.microsoft.com/office/drawing/2014/main" id="{7505213B-2EE3-4DEA-8086-39294646B1C6}"/>
              </a:ext>
            </a:extLst>
          </p:cNvPr>
          <p:cNvSpPr/>
          <p:nvPr/>
        </p:nvSpPr>
        <p:spPr>
          <a:xfrm>
            <a:off x="756340" y="793317"/>
            <a:ext cx="1548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呼吸器</a:t>
            </a:r>
            <a:endParaRPr kumimoji="1" lang="ja-JP" altLang="en-US" sz="2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1620FC1-FCC4-4673-9016-90ECB643FF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40" y="2070971"/>
            <a:ext cx="10800000" cy="381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0E6161B6-2AAD-4EBF-B815-80BA6EB4EF6B}"/>
              </a:ext>
            </a:extLst>
          </p:cNvPr>
          <p:cNvSpPr/>
          <p:nvPr/>
        </p:nvSpPr>
        <p:spPr>
          <a:xfrm>
            <a:off x="756340" y="1530971"/>
            <a:ext cx="2376000" cy="53999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種類：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C55E25D1-5BD9-4175-B43D-1CD02A76E6CD}"/>
              </a:ext>
            </a:extLst>
          </p:cNvPr>
          <p:cNvSpPr/>
          <p:nvPr/>
        </p:nvSpPr>
        <p:spPr>
          <a:xfrm>
            <a:off x="5688340" y="1526006"/>
            <a:ext cx="2520000" cy="53999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連絡先：　　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EA296A70-E9FF-42C7-A80B-04BFBB558EB9}"/>
              </a:ext>
            </a:extLst>
          </p:cNvPr>
          <p:cNvSpPr/>
          <p:nvPr/>
        </p:nvSpPr>
        <p:spPr>
          <a:xfrm>
            <a:off x="3132340" y="1530971"/>
            <a:ext cx="2556000" cy="53999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業者名：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担当者：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8" name="図 7" descr="おすすめの商用利用可能な無料フレーム・枠素材">
            <a:extLst>
              <a:ext uri="{FF2B5EF4-FFF2-40B4-BE49-F238E27FC236}">
                <a16:creationId xmlns:a16="http://schemas.microsoft.com/office/drawing/2014/main" id="{C791E335-5AF1-4033-B2A0-C519F70DC9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039" y="2846775"/>
            <a:ext cx="9978501" cy="371326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DF756076-DC9E-43E2-8033-FA931BADC84B}"/>
              </a:ext>
            </a:extLst>
          </p:cNvPr>
          <p:cNvSpPr/>
          <p:nvPr/>
        </p:nvSpPr>
        <p:spPr>
          <a:xfrm>
            <a:off x="756340" y="2119051"/>
            <a:ext cx="10692000" cy="5760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装着時間：　　時　　　　～　　　　時　　　　　　　　注意事項：　　　　　　　　　　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CAEBAF0C-FD98-4945-BBE8-0DF840A599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40" y="2704982"/>
            <a:ext cx="10800000" cy="381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13003D05-ED23-4B41-BDDA-7B60CA0E9ABD}"/>
              </a:ext>
            </a:extLst>
          </p:cNvPr>
          <p:cNvSpPr/>
          <p:nvPr/>
        </p:nvSpPr>
        <p:spPr>
          <a:xfrm>
            <a:off x="4243525" y="4074850"/>
            <a:ext cx="4119239" cy="95613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装着方法の図又は写真を添付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FF8F10CB-7C76-4F4A-B680-5ED7B912A58E}"/>
              </a:ext>
            </a:extLst>
          </p:cNvPr>
          <p:cNvSpPr/>
          <p:nvPr/>
        </p:nvSpPr>
        <p:spPr>
          <a:xfrm>
            <a:off x="8208340" y="1524952"/>
            <a:ext cx="2916000" cy="53999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回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/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月回路交換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AA0CB853-68DC-4AD6-AB12-1D5405BB20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340" y="1333300"/>
            <a:ext cx="6624000" cy="2341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618F0E70-1764-4163-A2D2-7F2450213E6A}"/>
              </a:ext>
            </a:extLst>
          </p:cNvPr>
          <p:cNvSpPr/>
          <p:nvPr/>
        </p:nvSpPr>
        <p:spPr>
          <a:xfrm>
            <a:off x="3636340" y="792835"/>
            <a:ext cx="3024000" cy="53999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普段の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Spo2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値：　　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</a:t>
            </a:r>
            <a:r>
              <a:rPr kumimoji="1"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%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6660340" y="788351"/>
            <a:ext cx="1702424" cy="5400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酸素使用</a:t>
            </a:r>
            <a:r>
              <a:rPr kumimoji="1"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r>
              <a:rPr kumimoji="1"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あり</a:t>
            </a:r>
            <a:endParaRPr kumimoji="1" lang="ja-JP" altLang="en-US" sz="1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8060534" y="787297"/>
            <a:ext cx="1243722" cy="5400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日中　　　</a:t>
            </a:r>
            <a:r>
              <a:rPr kumimoji="1" lang="en-US" altLang="ja-JP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L</a:t>
            </a:r>
          </a:p>
          <a:p>
            <a:r>
              <a:rPr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夜間　　　</a:t>
            </a:r>
            <a:r>
              <a:rPr lang="en-US" altLang="ja-JP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L</a:t>
            </a:r>
            <a:endParaRPr kumimoji="1" lang="ja-JP" altLang="en-US" sz="1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9102155" y="787297"/>
            <a:ext cx="1154208" cy="5400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・　なし</a:t>
            </a:r>
            <a:endParaRPr kumimoji="1" lang="ja-JP" altLang="en-US" sz="1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62225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8" y="-113122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角丸四角形 2">
            <a:extLst>
              <a:ext uri="{FF2B5EF4-FFF2-40B4-BE49-F238E27FC236}">
                <a16:creationId xmlns:a16="http://schemas.microsoft.com/office/drawing/2014/main" id="{851F79C8-8CC3-45FB-9085-91386F8FFA37}"/>
              </a:ext>
            </a:extLst>
          </p:cNvPr>
          <p:cNvSpPr/>
          <p:nvPr/>
        </p:nvSpPr>
        <p:spPr>
          <a:xfrm>
            <a:off x="756340" y="680196"/>
            <a:ext cx="1188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移動</a:t>
            </a:r>
            <a:endParaRPr kumimoji="1" lang="ja-JP" altLang="en-US" sz="2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0E6161B6-2AAD-4EBF-B815-80BA6EB4EF6B}"/>
              </a:ext>
            </a:extLst>
          </p:cNvPr>
          <p:cNvSpPr/>
          <p:nvPr/>
        </p:nvSpPr>
        <p:spPr>
          <a:xfrm>
            <a:off x="756340" y="1553968"/>
            <a:ext cx="1430679" cy="7920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移動方法：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四角形: 角を丸くする 4">
            <a:extLst>
              <a:ext uri="{FF2B5EF4-FFF2-40B4-BE49-F238E27FC236}">
                <a16:creationId xmlns:a16="http://schemas.microsoft.com/office/drawing/2014/main" id="{0E6161B6-2AAD-4EBF-B815-80BA6EB4EF6B}"/>
              </a:ext>
            </a:extLst>
          </p:cNvPr>
          <p:cNvSpPr/>
          <p:nvPr/>
        </p:nvSpPr>
        <p:spPr>
          <a:xfrm>
            <a:off x="1944340" y="1181316"/>
            <a:ext cx="1908000" cy="1542754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・日中：</a:t>
            </a:r>
            <a:endParaRPr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・夜間：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4">
            <a:extLst>
              <a:ext uri="{FF2B5EF4-FFF2-40B4-BE49-F238E27FC236}">
                <a16:creationId xmlns:a16="http://schemas.microsoft.com/office/drawing/2014/main" id="{0E6161B6-2AAD-4EBF-B815-80BA6EB4EF6B}"/>
              </a:ext>
            </a:extLst>
          </p:cNvPr>
          <p:cNvSpPr/>
          <p:nvPr/>
        </p:nvSpPr>
        <p:spPr>
          <a:xfrm>
            <a:off x="3810832" y="927829"/>
            <a:ext cx="7764337" cy="9000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自立　　　補装具：</a:t>
            </a:r>
            <a:r>
              <a:rPr kumimoji="1"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あり（　　　　　）・なし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（注意点：　　　　　　　　）</a:t>
            </a:r>
            <a:endParaRPr kumimoji="1"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一部介助　（方法：　　　　　　　　）（注意点：　　　　　　　　）</a:t>
            </a:r>
            <a:endParaRPr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全介助　　（方法：　　　　　　　　）（注意点：　　　　　　　　）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8" name="四角形: 角を丸くする 4">
            <a:extLst>
              <a:ext uri="{FF2B5EF4-FFF2-40B4-BE49-F238E27FC236}">
                <a16:creationId xmlns:a16="http://schemas.microsoft.com/office/drawing/2014/main" id="{0E6161B6-2AAD-4EBF-B815-80BA6EB4EF6B}"/>
              </a:ext>
            </a:extLst>
          </p:cNvPr>
          <p:cNvSpPr/>
          <p:nvPr/>
        </p:nvSpPr>
        <p:spPr>
          <a:xfrm>
            <a:off x="3810832" y="2078389"/>
            <a:ext cx="7764337" cy="9000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自立　　　補装具：</a:t>
            </a:r>
            <a:r>
              <a:rPr kumimoji="1"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あり（　　　　　）・なし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（注意点：　　　　　　　　）　　　　</a:t>
            </a:r>
            <a:endParaRPr kumimoji="1"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一部介助　（方法：　　　　　　　　）（注意点：　　　　　　　　）</a:t>
            </a:r>
            <a:endParaRPr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全介助　　（方法：　　　　　　　　）（注意点：　　　　　　　　）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851F79C8-8CC3-45FB-9085-91386F8FFA37}"/>
              </a:ext>
            </a:extLst>
          </p:cNvPr>
          <p:cNvSpPr/>
          <p:nvPr/>
        </p:nvSpPr>
        <p:spPr>
          <a:xfrm>
            <a:off x="747121" y="3635992"/>
            <a:ext cx="1188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移乗</a:t>
            </a:r>
            <a:endParaRPr kumimoji="1" lang="ja-JP" altLang="en-US" sz="2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0" name="四角形: 角を丸くする 4">
            <a:extLst>
              <a:ext uri="{FF2B5EF4-FFF2-40B4-BE49-F238E27FC236}">
                <a16:creationId xmlns:a16="http://schemas.microsoft.com/office/drawing/2014/main" id="{0E6161B6-2AAD-4EBF-B815-80BA6EB4EF6B}"/>
              </a:ext>
            </a:extLst>
          </p:cNvPr>
          <p:cNvSpPr/>
          <p:nvPr/>
        </p:nvSpPr>
        <p:spPr>
          <a:xfrm>
            <a:off x="747121" y="4616978"/>
            <a:ext cx="1430679" cy="7920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移動方法：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1" name="四角形: 角を丸くする 4">
            <a:extLst>
              <a:ext uri="{FF2B5EF4-FFF2-40B4-BE49-F238E27FC236}">
                <a16:creationId xmlns:a16="http://schemas.microsoft.com/office/drawing/2014/main" id="{0E6161B6-2AAD-4EBF-B815-80BA6EB4EF6B}"/>
              </a:ext>
            </a:extLst>
          </p:cNvPr>
          <p:cNvSpPr/>
          <p:nvPr/>
        </p:nvSpPr>
        <p:spPr>
          <a:xfrm>
            <a:off x="1935121" y="4212282"/>
            <a:ext cx="1908000" cy="1601392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・日中</a:t>
            </a:r>
            <a:endParaRPr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・夜間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2" name="四角形: 角を丸くする 4">
            <a:extLst>
              <a:ext uri="{FF2B5EF4-FFF2-40B4-BE49-F238E27FC236}">
                <a16:creationId xmlns:a16="http://schemas.microsoft.com/office/drawing/2014/main" id="{0E6161B6-2AAD-4EBF-B815-80BA6EB4EF6B}"/>
              </a:ext>
            </a:extLst>
          </p:cNvPr>
          <p:cNvSpPr/>
          <p:nvPr/>
        </p:nvSpPr>
        <p:spPr>
          <a:xfrm>
            <a:off x="3132338" y="3967877"/>
            <a:ext cx="7764337" cy="9000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自立　　　補装具：</a:t>
            </a:r>
            <a:r>
              <a:rPr kumimoji="1"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あり（　　　　　）・なし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（注意点：　　　　　　　　）</a:t>
            </a:r>
            <a:endParaRPr kumimoji="1"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一部介助　（方法：　　　　　　　　）（注意点：　　　　　　　　）</a:t>
            </a:r>
            <a:endParaRPr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全介助　　（方法：　　　　　　　　）（注意点：　　　　　　　　）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3" name="四角形: 角を丸くする 4">
            <a:extLst>
              <a:ext uri="{FF2B5EF4-FFF2-40B4-BE49-F238E27FC236}">
                <a16:creationId xmlns:a16="http://schemas.microsoft.com/office/drawing/2014/main" id="{0E6161B6-2AAD-4EBF-B815-80BA6EB4EF6B}"/>
              </a:ext>
            </a:extLst>
          </p:cNvPr>
          <p:cNvSpPr/>
          <p:nvPr/>
        </p:nvSpPr>
        <p:spPr>
          <a:xfrm>
            <a:off x="3132338" y="5158079"/>
            <a:ext cx="7764337" cy="9000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自立　　　補装具：</a:t>
            </a:r>
            <a:r>
              <a:rPr kumimoji="1"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あり（　　　　　）・なし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（注意点：　　　　　　　　）</a:t>
            </a:r>
            <a:endParaRPr kumimoji="1"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一部介助　（方法：　　　　　　　　）（注意点：　　　　　　　　）</a:t>
            </a:r>
            <a:endParaRPr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全介助　　（方法：　　　　　　　　）（注意点：　　　　　　　　）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4" name="図 13" descr="センターに植物モチーフの飾りある線　2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80" y="3376568"/>
            <a:ext cx="11196000" cy="314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12133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8" y="-113122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角丸四角形 2">
            <a:extLst>
              <a:ext uri="{FF2B5EF4-FFF2-40B4-BE49-F238E27FC236}">
                <a16:creationId xmlns:a16="http://schemas.microsoft.com/office/drawing/2014/main" id="{851F79C8-8CC3-45FB-9085-91386F8FFA37}"/>
              </a:ext>
            </a:extLst>
          </p:cNvPr>
          <p:cNvSpPr/>
          <p:nvPr/>
        </p:nvSpPr>
        <p:spPr>
          <a:xfrm>
            <a:off x="756340" y="724954"/>
            <a:ext cx="1188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吸入</a:t>
            </a:r>
            <a:endParaRPr kumimoji="1" lang="ja-JP" altLang="en-US" sz="2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4">
            <a:extLst>
              <a:ext uri="{FF2B5EF4-FFF2-40B4-BE49-F238E27FC236}">
                <a16:creationId xmlns:a16="http://schemas.microsoft.com/office/drawing/2014/main" id="{0E6161B6-2AAD-4EBF-B815-80BA6EB4EF6B}"/>
              </a:ext>
            </a:extLst>
          </p:cNvPr>
          <p:cNvSpPr/>
          <p:nvPr/>
        </p:nvSpPr>
        <p:spPr>
          <a:xfrm>
            <a:off x="1944340" y="675095"/>
            <a:ext cx="9396105" cy="1618314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時　　分 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sym typeface="Wingdings" panose="05000000000000000000" pitchFamily="2" charset="2"/>
              </a:rPr>
              <a:t>： 薬液（　　　　　　　）　　方法（　　　　　　　　）介助　要・不要</a:t>
            </a:r>
            <a:endParaRPr kumimoji="1"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時　　分 ： 薬液（　　　　　　　）　　方法（　　　　　　　　）介助　要・不要</a:t>
            </a:r>
            <a:endParaRPr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時　　分 ： 薬液（　　　　　　　）　　方法（　　　　　　　　）介助　要・不要</a:t>
            </a:r>
            <a:endParaRPr kumimoji="1"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時　　分 ： 薬液（　　　　　　　）　　方法（　　　　　　　　）介助　要・不要</a:t>
            </a:r>
            <a:endParaRPr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＊発作時の吸入：薬液（　　　　　　　　）　方法（　　　　　　　　　）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851F79C8-8CC3-45FB-9085-91386F8FFA37}"/>
              </a:ext>
            </a:extLst>
          </p:cNvPr>
          <p:cNvSpPr/>
          <p:nvPr/>
        </p:nvSpPr>
        <p:spPr>
          <a:xfrm>
            <a:off x="756340" y="3868999"/>
            <a:ext cx="1188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吸引</a:t>
            </a:r>
            <a:endParaRPr kumimoji="1" lang="ja-JP" altLang="en-US" sz="2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1" name="四角形: 角を丸くする 4">
            <a:extLst>
              <a:ext uri="{FF2B5EF4-FFF2-40B4-BE49-F238E27FC236}">
                <a16:creationId xmlns:a16="http://schemas.microsoft.com/office/drawing/2014/main" id="{0E6161B6-2AAD-4EBF-B815-80BA6EB4EF6B}"/>
              </a:ext>
            </a:extLst>
          </p:cNvPr>
          <p:cNvSpPr/>
          <p:nvPr/>
        </p:nvSpPr>
        <p:spPr>
          <a:xfrm>
            <a:off x="1944340" y="3868998"/>
            <a:ext cx="9396105" cy="1187717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・口腔・鼻腔用（チューブの種類：　　　　　　　　）（サイズ：</a:t>
            </a:r>
            <a:r>
              <a:rPr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8Fr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</a:t>
            </a:r>
            <a:r>
              <a:rPr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10Fr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）　　</a:t>
            </a:r>
            <a:endParaRPr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・気管切開部（チューブの種類：　　　　　　　　）（サイズ：</a:t>
            </a:r>
            <a:r>
              <a:rPr kumimoji="1"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8Fr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</a:t>
            </a:r>
            <a:r>
              <a:rPr kumimoji="1"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10Fr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）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4" name="図 13" descr="センターに植物モチーフの飾りある線　2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78" y="3675062"/>
            <a:ext cx="11196000" cy="31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図 14" descr="おすすめの商用利用可能な無料フレーム・枠素材">
            <a:extLst>
              <a:ext uri="{FF2B5EF4-FFF2-40B4-BE49-F238E27FC236}">
                <a16:creationId xmlns:a16="http://schemas.microsoft.com/office/drawing/2014/main" id="{C791E335-5AF1-4033-B2A0-C519F70DC9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628" y="2345845"/>
            <a:ext cx="9978501" cy="13292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角丸四角形 3"/>
          <p:cNvSpPr/>
          <p:nvPr/>
        </p:nvSpPr>
        <p:spPr>
          <a:xfrm>
            <a:off x="1866507" y="2450176"/>
            <a:ext cx="8729221" cy="110372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注意事項</a:t>
            </a:r>
            <a:r>
              <a:rPr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</a:p>
          <a:p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6" name="図 15" descr="おすすめの商用利用可能な無料フレーム・枠素材">
            <a:extLst>
              <a:ext uri="{FF2B5EF4-FFF2-40B4-BE49-F238E27FC236}">
                <a16:creationId xmlns:a16="http://schemas.microsoft.com/office/drawing/2014/main" id="{C791E335-5AF1-4033-B2A0-C519F70DC9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627" y="5115036"/>
            <a:ext cx="9978501" cy="1329217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角丸四角形 16"/>
          <p:cNvSpPr/>
          <p:nvPr/>
        </p:nvSpPr>
        <p:spPr>
          <a:xfrm>
            <a:off x="1838266" y="5227779"/>
            <a:ext cx="8729221" cy="110372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注意事項</a:t>
            </a:r>
            <a:r>
              <a:rPr lang="en-US" altLang="ja-JP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</a:p>
          <a:p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endParaRPr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907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おすすめの商用利用可能な無料フレーム・枠素材">
            <a:extLst>
              <a:ext uri="{FF2B5EF4-FFF2-40B4-BE49-F238E27FC236}">
                <a16:creationId xmlns:a16="http://schemas.microsoft.com/office/drawing/2014/main" id="{BC33358E-F3A0-4DA5-8D33-1CEED37E9F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2"/>
            <a:ext cx="12192000" cy="6858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A674BC67-0A0A-E352-F5D0-E7ED052381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55" y="358220"/>
            <a:ext cx="11170763" cy="60897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楕円 5">
            <a:extLst>
              <a:ext uri="{FF2B5EF4-FFF2-40B4-BE49-F238E27FC236}">
                <a16:creationId xmlns:a16="http://schemas.microsoft.com/office/drawing/2014/main" id="{AC9C637F-6064-4441-8330-F50190430FF6}"/>
              </a:ext>
            </a:extLst>
          </p:cNvPr>
          <p:cNvSpPr/>
          <p:nvPr/>
        </p:nvSpPr>
        <p:spPr>
          <a:xfrm>
            <a:off x="3215195" y="2166152"/>
            <a:ext cx="5761607" cy="2068496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800" smtClean="0">
                <a:latin typeface="HGP明朝E" panose="02020800000000000000" pitchFamily="18" charset="-128"/>
                <a:ea typeface="HGP明朝E" panose="02020800000000000000" pitchFamily="18" charset="-128"/>
              </a:rPr>
              <a:t>〇〇くん</a:t>
            </a:r>
            <a:r>
              <a:rPr kumimoji="1" lang="ja-JP" altLang="en-US" sz="4800" smtClean="0">
                <a:latin typeface="HGP明朝E" panose="02020800000000000000" pitchFamily="18" charset="-128"/>
                <a:ea typeface="HGP明朝E" panose="02020800000000000000" pitchFamily="18" charset="-128"/>
              </a:rPr>
              <a:t>の</a:t>
            </a:r>
            <a:endParaRPr kumimoji="1" lang="en-US" altLang="ja-JP" sz="4800" dirty="0">
              <a:latin typeface="HGP明朝E" panose="02020800000000000000" pitchFamily="18" charset="-128"/>
              <a:ea typeface="HGP明朝E" panose="02020800000000000000" pitchFamily="18" charset="-128"/>
            </a:endParaRPr>
          </a:p>
          <a:p>
            <a:pPr algn="ctr"/>
            <a:r>
              <a:rPr lang="ja-JP" altLang="en-US" sz="4800" dirty="0">
                <a:latin typeface="HGP明朝E" panose="02020800000000000000" pitchFamily="18" charset="-128"/>
                <a:ea typeface="HGP明朝E" panose="02020800000000000000" pitchFamily="18" charset="-128"/>
              </a:rPr>
              <a:t>ケアノート</a:t>
            </a:r>
            <a:endParaRPr kumimoji="1" lang="ja-JP" altLang="en-US" sz="4800" dirty="0">
              <a:latin typeface="HGP明朝E" panose="02020800000000000000" pitchFamily="18" charset="-128"/>
              <a:ea typeface="HGP明朝E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458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8" y="-113122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角丸四角形 2">
            <a:extLst>
              <a:ext uri="{FF2B5EF4-FFF2-40B4-BE49-F238E27FC236}">
                <a16:creationId xmlns:a16="http://schemas.microsoft.com/office/drawing/2014/main" id="{82786278-FA41-4CD8-84E6-AB1F93C02B9B}"/>
              </a:ext>
            </a:extLst>
          </p:cNvPr>
          <p:cNvSpPr/>
          <p:nvPr/>
        </p:nvSpPr>
        <p:spPr>
          <a:xfrm>
            <a:off x="492390" y="727911"/>
            <a:ext cx="2232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予防接種情報</a:t>
            </a:r>
            <a:endParaRPr kumimoji="1" lang="ja-JP" altLang="en-US" sz="2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5" name="図 4" descr="おすすめの商用利用可能な無料フレーム・枠素材">
            <a:extLst>
              <a:ext uri="{FF2B5EF4-FFF2-40B4-BE49-F238E27FC236}">
                <a16:creationId xmlns:a16="http://schemas.microsoft.com/office/drawing/2014/main" id="{C791E335-5AF1-4033-B2A0-C519F70DC9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193" y="1267911"/>
            <a:ext cx="10256362" cy="529213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四角形: 角を丸くする 4">
            <a:extLst>
              <a:ext uri="{FF2B5EF4-FFF2-40B4-BE49-F238E27FC236}">
                <a16:creationId xmlns:a16="http://schemas.microsoft.com/office/drawing/2014/main" id="{0E6161B6-2AAD-4EBF-B815-80BA6EB4EF6B}"/>
              </a:ext>
            </a:extLst>
          </p:cNvPr>
          <p:cNvSpPr/>
          <p:nvPr/>
        </p:nvSpPr>
        <p:spPr>
          <a:xfrm>
            <a:off x="1878851" y="1704798"/>
            <a:ext cx="9025046" cy="585916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小児期の定期接種ワクチン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4">
            <a:extLst>
              <a:ext uri="{FF2B5EF4-FFF2-40B4-BE49-F238E27FC236}">
                <a16:creationId xmlns:a16="http://schemas.microsoft.com/office/drawing/2014/main" id="{0E6161B6-2AAD-4EBF-B815-80BA6EB4EF6B}"/>
              </a:ext>
            </a:extLst>
          </p:cNvPr>
          <p:cNvSpPr/>
          <p:nvPr/>
        </p:nvSpPr>
        <p:spPr>
          <a:xfrm>
            <a:off x="1878851" y="2331599"/>
            <a:ext cx="9025046" cy="3776969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母子手帳の予防接種欄をコピーして添付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34393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8" y="-113122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角丸四角形 2">
            <a:extLst>
              <a:ext uri="{FF2B5EF4-FFF2-40B4-BE49-F238E27FC236}">
                <a16:creationId xmlns:a16="http://schemas.microsoft.com/office/drawing/2014/main" id="{1B4ED6DB-9D3B-40AB-B35E-0CB4A61E525E}"/>
              </a:ext>
            </a:extLst>
          </p:cNvPr>
          <p:cNvSpPr/>
          <p:nvPr/>
        </p:nvSpPr>
        <p:spPr>
          <a:xfrm>
            <a:off x="756340" y="793317"/>
            <a:ext cx="2232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フリーメモ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3833A03-C26C-4FC6-97C2-2468CBC524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46" y="1943504"/>
            <a:ext cx="10620000" cy="3751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F88E658-96A4-441F-9B46-2F6CDF269A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46" y="2388868"/>
            <a:ext cx="10620000" cy="3751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EACC5767-11DC-4D4A-9C02-2C9C555F10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46" y="2834232"/>
            <a:ext cx="10620000" cy="3751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A99670A7-4A0F-4179-B938-8BE23C25A5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46" y="3279596"/>
            <a:ext cx="10620000" cy="375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B92E3501-66AE-4953-B957-98C32461AA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46" y="3728160"/>
            <a:ext cx="10620000" cy="375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1186BD1E-425F-4A77-BEC0-081970D948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46" y="4176724"/>
            <a:ext cx="10620000" cy="375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EA2DAD12-2A53-4D4F-885F-1FF3712798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46" y="4625288"/>
            <a:ext cx="10620000" cy="375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F8708AB0-006B-4B73-BC8E-3FF3164687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46" y="5073852"/>
            <a:ext cx="10620000" cy="375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16EE17DB-475E-451D-B28C-4A00FE29F6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46" y="5522416"/>
            <a:ext cx="10620000" cy="375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3986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887199" cy="6857999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1574276" y="1652090"/>
            <a:ext cx="7607432" cy="4877055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endParaRPr lang="en-US" altLang="ja-JP" sz="3200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  <a:p>
            <a:endParaRPr lang="en-US" altLang="ja-JP" sz="3200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  <a:p>
            <a:endParaRPr lang="en-US" altLang="ja-JP" sz="3200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  <a:p>
            <a:r>
              <a:rPr lang="ja-JP" altLang="en-US" sz="3200" dirty="0"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　</a:t>
            </a:r>
            <a:endParaRPr lang="en-US" altLang="ja-JP" sz="3200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  <a:p>
            <a:pPr algn="ctr"/>
            <a:r>
              <a:rPr lang="ja-JP" altLang="en-US" sz="4000" dirty="0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＊</a:t>
            </a:r>
            <a:r>
              <a:rPr lang="ja-JP" altLang="en-US" sz="4000" dirty="0" smtClean="0">
                <a:solidFill>
                  <a:schemeClr val="tx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ケアノート</a:t>
            </a:r>
            <a:r>
              <a:rPr lang="ja-JP" altLang="en-US" sz="4000" dirty="0">
                <a:solidFill>
                  <a:schemeClr val="tx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の</a:t>
            </a:r>
            <a:r>
              <a:rPr lang="ja-JP" altLang="en-US" sz="4000" dirty="0" smtClean="0">
                <a:solidFill>
                  <a:schemeClr val="tx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目的</a:t>
            </a:r>
            <a:r>
              <a:rPr lang="ja-JP" altLang="en-US" sz="4000" dirty="0" smtClean="0">
                <a:solidFill>
                  <a:schemeClr val="tx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＊</a:t>
            </a:r>
            <a:endParaRPr lang="en-US" altLang="ja-JP" sz="4000" dirty="0" smtClean="0">
              <a:solidFill>
                <a:schemeClr val="tx1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  <a:p>
            <a:pPr algn="ctr"/>
            <a:endParaRPr lang="en-US" altLang="ja-JP" sz="2000" dirty="0">
              <a:solidFill>
                <a:schemeClr val="tx1"/>
              </a:solidFill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  <a:p>
            <a:r>
              <a:rPr lang="ja-JP" altLang="en-US" sz="3600" dirty="0" smtClean="0">
                <a:solidFill>
                  <a:schemeClr val="tx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　</a:t>
            </a:r>
            <a:r>
              <a:rPr lang="ja-JP" altLang="en-US" sz="3400" dirty="0" smtClean="0">
                <a:solidFill>
                  <a:schemeClr val="tx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お子様が安全</a:t>
            </a:r>
            <a:r>
              <a:rPr lang="ja-JP" altLang="en-US" sz="3400" dirty="0">
                <a:solidFill>
                  <a:schemeClr val="tx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に安心</a:t>
            </a:r>
            <a:r>
              <a:rPr lang="ja-JP" altLang="en-US" sz="3400" dirty="0" smtClean="0">
                <a:solidFill>
                  <a:schemeClr val="tx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して日々の生活を過ごすことです。</a:t>
            </a:r>
            <a:endParaRPr lang="en-US" altLang="ja-JP" sz="3400" dirty="0" smtClean="0">
              <a:solidFill>
                <a:schemeClr val="tx1"/>
              </a:solidFill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  <a:p>
            <a:r>
              <a:rPr lang="ja-JP" altLang="en-US" sz="3400" dirty="0">
                <a:solidFill>
                  <a:schemeClr val="tx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　</a:t>
            </a:r>
            <a:r>
              <a:rPr lang="ja-JP" altLang="en-US" sz="3400" dirty="0" smtClean="0">
                <a:solidFill>
                  <a:schemeClr val="tx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主な介護者（支援者）が日常生活の支援</a:t>
            </a:r>
            <a:r>
              <a:rPr lang="ja-JP" altLang="en-US" sz="3400" dirty="0">
                <a:solidFill>
                  <a:schemeClr val="tx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が</a:t>
            </a:r>
            <a:r>
              <a:rPr lang="ja-JP" altLang="en-US" sz="3400" dirty="0" smtClean="0">
                <a:solidFill>
                  <a:schemeClr val="tx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できなくなったとき、介護者が他者へ自宅</a:t>
            </a:r>
            <a:r>
              <a:rPr lang="ja-JP" altLang="en-US" sz="3400" dirty="0">
                <a:solidFill>
                  <a:schemeClr val="tx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でおこなって</a:t>
            </a:r>
            <a:r>
              <a:rPr lang="ja-JP" altLang="en-US" sz="3400" dirty="0" smtClean="0">
                <a:solidFill>
                  <a:schemeClr val="tx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いる支援をわかりやすく</a:t>
            </a:r>
            <a:r>
              <a:rPr lang="ja-JP" altLang="en-US" sz="3400" dirty="0">
                <a:solidFill>
                  <a:schemeClr val="tx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伝える</a:t>
            </a:r>
            <a:r>
              <a:rPr lang="ja-JP" altLang="en-US" sz="3400" dirty="0" smtClean="0">
                <a:solidFill>
                  <a:schemeClr val="tx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ことを</a:t>
            </a:r>
            <a:endParaRPr lang="en-US" altLang="ja-JP" sz="3400" dirty="0" smtClean="0">
              <a:solidFill>
                <a:schemeClr val="tx1"/>
              </a:solidFill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  <a:p>
            <a:r>
              <a:rPr lang="ja-JP" altLang="en-US" sz="3400" dirty="0" smtClean="0">
                <a:solidFill>
                  <a:schemeClr val="tx1"/>
                </a:solidFill>
                <a:latin typeface="HG創英ﾌﾟﾚｾﾞﾝｽEB" panose="02020809000000000000" pitchFamily="17" charset="-128"/>
                <a:ea typeface="HG創英ﾌﾟﾚｾﾞﾝｽEB" panose="02020809000000000000" pitchFamily="17" charset="-128"/>
              </a:rPr>
              <a:t>目的としています。</a:t>
            </a:r>
            <a:endParaRPr lang="en-US" altLang="ja-JP" sz="3400" dirty="0">
              <a:solidFill>
                <a:schemeClr val="tx1"/>
              </a:solidFill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  <a:p>
            <a:endParaRPr lang="en-US" altLang="ja-JP" sz="3200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  <a:p>
            <a:endParaRPr lang="en-US" altLang="ja-JP" sz="2000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  <a:p>
            <a:endParaRPr lang="en-US" altLang="ja-JP" sz="2000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  <a:p>
            <a:endParaRPr lang="en-US" altLang="ja-JP" sz="2000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  <a:p>
            <a:endParaRPr lang="en-US" altLang="ja-JP" sz="2000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  <a:p>
            <a:endParaRPr lang="en-US" altLang="ja-JP" sz="2000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  <a:p>
            <a:endParaRPr lang="en-US" altLang="ja-JP" sz="2000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  <a:p>
            <a:endParaRPr lang="en-US" altLang="ja-JP" sz="2000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  <a:p>
            <a:endParaRPr lang="ja-JP" altLang="en-US" sz="2000" dirty="0">
              <a:latin typeface="HG創英ﾌﾟﾚｾﾞﾝｽEB" panose="02020809000000000000" pitchFamily="17" charset="-128"/>
              <a:ea typeface="HG創英ﾌﾟﾚｾﾞﾝｽEB" panose="020208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434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33263"/>
            <a:ext cx="12192001" cy="5651369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386499" y="1498862"/>
            <a:ext cx="2799761" cy="1225484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写真を入れると伝わりやすい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86498" y="3291526"/>
            <a:ext cx="2799761" cy="1225484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保管・追加修正</a:t>
            </a:r>
            <a:endParaRPr kumimoji="1" lang="en-US" altLang="ja-JP" sz="2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できるように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386497" y="5176887"/>
            <a:ext cx="2799761" cy="1225484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人・物を最大限に活用しよう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3864989" y="1734532"/>
            <a:ext cx="7965649" cy="124433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食事の姿勢、呼吸器やプレイリーくん、</a:t>
            </a:r>
            <a:r>
              <a:rPr kumimoji="1" lang="en-US" altLang="ja-JP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SLB</a:t>
            </a:r>
            <a:r>
              <a:rPr kumimoji="1"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などの</a:t>
            </a:r>
            <a:endParaRPr kumimoji="1" lang="en-US" altLang="ja-JP" sz="2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装着方法</a:t>
            </a:r>
            <a:r>
              <a:rPr kumimoji="1"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を写真やイラストで順番</a:t>
            </a:r>
            <a:r>
              <a:rPr kumimoji="1"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に並べて説明する</a:t>
            </a:r>
            <a:r>
              <a:rPr kumimoji="1"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と</a:t>
            </a:r>
            <a:endParaRPr kumimoji="1" lang="en-US" altLang="ja-JP" sz="24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kumimoji="1" lang="ja-JP" altLang="en-US" sz="2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伝わりやすい</a:t>
            </a:r>
            <a:r>
              <a:rPr kumimoji="1"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です。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3864988" y="3142267"/>
            <a:ext cx="7965649" cy="1692000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★お子様のケアは成長と共に変化します。バインダー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やクリアポケットを</a:t>
            </a:r>
            <a:endParaRPr kumimoji="1"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活用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すると追加、変更する際に便利です。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★名刺ホルダーを利用すると業者の担当者の名刺をそのまま保管できます。</a:t>
            </a:r>
            <a:endParaRPr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★入院歴、装具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の作成年月日、胃ろう、気管切開、手術日等を記録と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して</a:t>
            </a:r>
            <a:endParaRPr kumimoji="1"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残しましょう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。装具作成の申請時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、障害者年金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診断書作成時に必要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</a:t>
            </a:r>
            <a:endParaRPr kumimoji="1"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なる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ことが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あります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。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3864989" y="5414128"/>
            <a:ext cx="7965649" cy="1244338"/>
          </a:xfrm>
          <a:prstGeom prst="round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写真を撮るときのポイントや作成過程での疑問・質問は私たち専門職にお任せください！</a:t>
            </a:r>
            <a:endParaRPr kumimoji="1" lang="en-US" altLang="ja-JP" sz="2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一緒に解決していきましょう。</a:t>
            </a:r>
          </a:p>
        </p:txBody>
      </p:sp>
      <p:pic>
        <p:nvPicPr>
          <p:cNvPr id="9" name="コンテンツ プレースホルダ 3" descr="j0441582.png">
            <a:extLst>
              <a:ext uri="{FF2B5EF4-FFF2-40B4-BE49-F238E27FC236}">
                <a16:creationId xmlns:a16="http://schemas.microsoft.com/office/drawing/2014/main" id="{1964C036-84FB-435D-BB47-C90A518CA5A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6376"/>
            <a:ext cx="12192000" cy="11225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角丸四角形 9"/>
          <p:cNvSpPr/>
          <p:nvPr/>
        </p:nvSpPr>
        <p:spPr>
          <a:xfrm>
            <a:off x="0" y="92696"/>
            <a:ext cx="12191999" cy="950537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ケアノートを作成する時の３つのポイント</a:t>
            </a:r>
          </a:p>
        </p:txBody>
      </p:sp>
    </p:spTree>
    <p:extLst>
      <p:ext uri="{BB962C8B-B14F-4D97-AF65-F5344CB8AC3E}">
        <p14:creationId xmlns:p14="http://schemas.microsoft.com/office/powerpoint/2010/main" val="162825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7" y="-106603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角丸四角形 2"/>
          <p:cNvSpPr/>
          <p:nvPr/>
        </p:nvSpPr>
        <p:spPr>
          <a:xfrm>
            <a:off x="756340" y="793317"/>
            <a:ext cx="1620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本人情報</a:t>
            </a:r>
          </a:p>
        </p:txBody>
      </p:sp>
      <p:sp>
        <p:nvSpPr>
          <p:cNvPr id="4" name="楕円 3"/>
          <p:cNvSpPr/>
          <p:nvPr/>
        </p:nvSpPr>
        <p:spPr>
          <a:xfrm>
            <a:off x="876692" y="1633380"/>
            <a:ext cx="162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ふりがな</a:t>
            </a:r>
            <a:endParaRPr kumimoji="1" lang="en-US" altLang="ja-JP" sz="1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氏名</a:t>
            </a:r>
          </a:p>
        </p:txBody>
      </p:sp>
      <p:sp>
        <p:nvSpPr>
          <p:cNvPr id="5" name="楕円 4"/>
          <p:cNvSpPr/>
          <p:nvPr/>
        </p:nvSpPr>
        <p:spPr>
          <a:xfrm>
            <a:off x="876692" y="3016784"/>
            <a:ext cx="162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住所</a:t>
            </a:r>
          </a:p>
        </p:txBody>
      </p:sp>
      <p:sp>
        <p:nvSpPr>
          <p:cNvPr id="6" name="楕円 5"/>
          <p:cNvSpPr/>
          <p:nvPr/>
        </p:nvSpPr>
        <p:spPr>
          <a:xfrm>
            <a:off x="878335" y="2326628"/>
            <a:ext cx="162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生年月日</a:t>
            </a:r>
          </a:p>
        </p:txBody>
      </p:sp>
      <p:sp>
        <p:nvSpPr>
          <p:cNvPr id="7" name="楕円 6"/>
          <p:cNvSpPr/>
          <p:nvPr/>
        </p:nvSpPr>
        <p:spPr>
          <a:xfrm>
            <a:off x="876692" y="3704876"/>
            <a:ext cx="162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電話</a:t>
            </a:r>
          </a:p>
        </p:txBody>
      </p:sp>
      <p:pic>
        <p:nvPicPr>
          <p:cNvPr id="8" name="図 7" descr="線の重なりあい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886" y="2189455"/>
            <a:ext cx="6645910" cy="10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図 8" descr="線の重なりあい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886" y="2908419"/>
            <a:ext cx="6645910" cy="10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図 9" descr="線の重なりあい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886" y="4228066"/>
            <a:ext cx="6645910" cy="104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図 10" descr="線の重なりあい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886" y="3565136"/>
            <a:ext cx="6645910" cy="10477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楕円 12"/>
          <p:cNvSpPr/>
          <p:nvPr/>
        </p:nvSpPr>
        <p:spPr>
          <a:xfrm>
            <a:off x="6126170" y="1633380"/>
            <a:ext cx="162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性別</a:t>
            </a:r>
          </a:p>
        </p:txBody>
      </p:sp>
      <p:sp>
        <p:nvSpPr>
          <p:cNvPr id="14" name="楕円 13"/>
          <p:cNvSpPr/>
          <p:nvPr/>
        </p:nvSpPr>
        <p:spPr>
          <a:xfrm>
            <a:off x="6126170" y="2388465"/>
            <a:ext cx="162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年齢</a:t>
            </a:r>
          </a:p>
        </p:txBody>
      </p:sp>
      <p:sp>
        <p:nvSpPr>
          <p:cNvPr id="15" name="楕円 14"/>
          <p:cNvSpPr/>
          <p:nvPr/>
        </p:nvSpPr>
        <p:spPr>
          <a:xfrm>
            <a:off x="876692" y="4392968"/>
            <a:ext cx="162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通学先</a:t>
            </a:r>
          </a:p>
        </p:txBody>
      </p:sp>
      <p:pic>
        <p:nvPicPr>
          <p:cNvPr id="16" name="図 15" descr="線の重なりあい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886" y="5030586"/>
            <a:ext cx="6645910" cy="10477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楕円 16"/>
          <p:cNvSpPr/>
          <p:nvPr/>
        </p:nvSpPr>
        <p:spPr>
          <a:xfrm>
            <a:off x="4025403" y="4392968"/>
            <a:ext cx="162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学年</a:t>
            </a:r>
          </a:p>
        </p:txBody>
      </p:sp>
      <p:sp>
        <p:nvSpPr>
          <p:cNvPr id="18" name="楕円 17"/>
          <p:cNvSpPr/>
          <p:nvPr/>
        </p:nvSpPr>
        <p:spPr>
          <a:xfrm>
            <a:off x="6126170" y="4388957"/>
            <a:ext cx="162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通学方法</a:t>
            </a:r>
          </a:p>
        </p:txBody>
      </p:sp>
      <p:sp>
        <p:nvSpPr>
          <p:cNvPr id="19" name="楕円 18"/>
          <p:cNvSpPr/>
          <p:nvPr/>
        </p:nvSpPr>
        <p:spPr>
          <a:xfrm>
            <a:off x="876692" y="5698329"/>
            <a:ext cx="1620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疾患名</a:t>
            </a:r>
          </a:p>
        </p:txBody>
      </p:sp>
      <p:pic>
        <p:nvPicPr>
          <p:cNvPr id="20" name="図 19" descr="線の重なりあい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886" y="6542950"/>
            <a:ext cx="6645910" cy="104775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楕円 20">
            <a:extLst>
              <a:ext uri="{FF2B5EF4-FFF2-40B4-BE49-F238E27FC236}">
                <a16:creationId xmlns:a16="http://schemas.microsoft.com/office/drawing/2014/main" id="{E8A6A666-E63F-4615-A472-0B0E5F259958}"/>
              </a:ext>
            </a:extLst>
          </p:cNvPr>
          <p:cNvSpPr/>
          <p:nvPr/>
        </p:nvSpPr>
        <p:spPr>
          <a:xfrm>
            <a:off x="4475562" y="5968939"/>
            <a:ext cx="1908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感染症</a:t>
            </a: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EB53D395-154D-45CE-8CC3-1C78078BDEB6}"/>
              </a:ext>
            </a:extLst>
          </p:cNvPr>
          <p:cNvSpPr/>
          <p:nvPr/>
        </p:nvSpPr>
        <p:spPr>
          <a:xfrm>
            <a:off x="5961185" y="5872780"/>
            <a:ext cx="5371124" cy="684000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・あり（部位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種類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）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・なし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B234F1FF-4FB5-4263-A1D3-50184E17AB94}"/>
              </a:ext>
            </a:extLst>
          </p:cNvPr>
          <p:cNvSpPr/>
          <p:nvPr/>
        </p:nvSpPr>
        <p:spPr>
          <a:xfrm>
            <a:off x="4428866" y="5293106"/>
            <a:ext cx="1908000" cy="54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アレルギー</a:t>
            </a: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B8E40C12-B9AD-4A3A-BF72-F88FACA65DC0}"/>
              </a:ext>
            </a:extLst>
          </p:cNvPr>
          <p:cNvSpPr/>
          <p:nvPr/>
        </p:nvSpPr>
        <p:spPr>
          <a:xfrm>
            <a:off x="5961184" y="5149106"/>
            <a:ext cx="5371124" cy="684000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・あり（薬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食物</a:t>
            </a:r>
            <a:r>
              <a:rPr kumimoji="1" lang="en-US" altLang="ja-JP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:</a:t>
            </a:r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その他　　　）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・なし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500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134" y="-110765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角丸四角形 2"/>
          <p:cNvSpPr/>
          <p:nvPr/>
        </p:nvSpPr>
        <p:spPr>
          <a:xfrm>
            <a:off x="876692" y="827736"/>
            <a:ext cx="1620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家族</a:t>
            </a:r>
            <a:r>
              <a:rPr kumimoji="1"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情報</a:t>
            </a:r>
          </a:p>
        </p:txBody>
      </p:sp>
      <p:sp>
        <p:nvSpPr>
          <p:cNvPr id="6" name="楕円 5"/>
          <p:cNvSpPr/>
          <p:nvPr/>
        </p:nvSpPr>
        <p:spPr>
          <a:xfrm>
            <a:off x="1335591" y="1556182"/>
            <a:ext cx="180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氏名</a:t>
            </a:r>
          </a:p>
        </p:txBody>
      </p:sp>
      <p:sp>
        <p:nvSpPr>
          <p:cNvPr id="7" name="楕円 6"/>
          <p:cNvSpPr/>
          <p:nvPr/>
        </p:nvSpPr>
        <p:spPr>
          <a:xfrm>
            <a:off x="1331078" y="3126277"/>
            <a:ext cx="180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氏名</a:t>
            </a:r>
          </a:p>
        </p:txBody>
      </p:sp>
      <p:sp>
        <p:nvSpPr>
          <p:cNvPr id="9" name="楕円 8"/>
          <p:cNvSpPr/>
          <p:nvPr/>
        </p:nvSpPr>
        <p:spPr>
          <a:xfrm>
            <a:off x="1331078" y="2335028"/>
            <a:ext cx="180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氏名</a:t>
            </a:r>
          </a:p>
        </p:txBody>
      </p:sp>
      <p:sp>
        <p:nvSpPr>
          <p:cNvPr id="10" name="楕円 9"/>
          <p:cNvSpPr/>
          <p:nvPr/>
        </p:nvSpPr>
        <p:spPr>
          <a:xfrm>
            <a:off x="1331078" y="3862447"/>
            <a:ext cx="180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氏名</a:t>
            </a:r>
          </a:p>
        </p:txBody>
      </p:sp>
      <p:sp>
        <p:nvSpPr>
          <p:cNvPr id="11" name="楕円 10"/>
          <p:cNvSpPr/>
          <p:nvPr/>
        </p:nvSpPr>
        <p:spPr>
          <a:xfrm>
            <a:off x="1331078" y="4629803"/>
            <a:ext cx="180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氏名</a:t>
            </a:r>
          </a:p>
        </p:txBody>
      </p:sp>
      <p:pic>
        <p:nvPicPr>
          <p:cNvPr id="12" name="図 11" descr="http://free-line-design.com/b/b_simple_42/png/b_simple_42_2L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4159" y="2271130"/>
            <a:ext cx="6645910" cy="234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図 12" descr="http://free-line-design.com/b/b_simple_42/png/b_simple_42_2L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4159" y="3070895"/>
            <a:ext cx="6645910" cy="234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図 13" descr="http://free-line-design.com/b/b_simple_42/png/b_simple_42_2L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564" y="3836070"/>
            <a:ext cx="6645910" cy="234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図 14" descr="http://free-line-design.com/b/b_simple_42/png/b_simple_42_2L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564" y="4598617"/>
            <a:ext cx="6645910" cy="234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図 15" descr="http://free-line-design.com/b/b_simple_42/png/b_simple_42_2L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692" y="5343538"/>
            <a:ext cx="6645910" cy="2349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楕円 16"/>
          <p:cNvSpPr/>
          <p:nvPr/>
        </p:nvSpPr>
        <p:spPr>
          <a:xfrm>
            <a:off x="4774432" y="1548864"/>
            <a:ext cx="72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続柄</a:t>
            </a:r>
          </a:p>
        </p:txBody>
      </p:sp>
      <p:sp>
        <p:nvSpPr>
          <p:cNvPr id="18" name="楕円 17"/>
          <p:cNvSpPr/>
          <p:nvPr/>
        </p:nvSpPr>
        <p:spPr>
          <a:xfrm>
            <a:off x="6070993" y="1556182"/>
            <a:ext cx="108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</a:p>
        </p:txBody>
      </p:sp>
      <p:sp>
        <p:nvSpPr>
          <p:cNvPr id="19" name="楕円 18"/>
          <p:cNvSpPr/>
          <p:nvPr/>
        </p:nvSpPr>
        <p:spPr>
          <a:xfrm>
            <a:off x="4761829" y="2336024"/>
            <a:ext cx="72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続柄</a:t>
            </a:r>
          </a:p>
        </p:txBody>
      </p:sp>
      <p:sp>
        <p:nvSpPr>
          <p:cNvPr id="20" name="楕円 19"/>
          <p:cNvSpPr/>
          <p:nvPr/>
        </p:nvSpPr>
        <p:spPr>
          <a:xfrm>
            <a:off x="4774432" y="3110200"/>
            <a:ext cx="72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続柄</a:t>
            </a:r>
          </a:p>
        </p:txBody>
      </p:sp>
      <p:sp>
        <p:nvSpPr>
          <p:cNvPr id="21" name="楕円 20"/>
          <p:cNvSpPr/>
          <p:nvPr/>
        </p:nvSpPr>
        <p:spPr>
          <a:xfrm>
            <a:off x="4774432" y="3869615"/>
            <a:ext cx="72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続柄</a:t>
            </a:r>
          </a:p>
        </p:txBody>
      </p:sp>
      <p:sp>
        <p:nvSpPr>
          <p:cNvPr id="22" name="楕円 21"/>
          <p:cNvSpPr/>
          <p:nvPr/>
        </p:nvSpPr>
        <p:spPr>
          <a:xfrm>
            <a:off x="4774432" y="4636068"/>
            <a:ext cx="72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続柄</a:t>
            </a:r>
          </a:p>
        </p:txBody>
      </p:sp>
      <p:sp>
        <p:nvSpPr>
          <p:cNvPr id="29" name="楕円 28"/>
          <p:cNvSpPr/>
          <p:nvPr/>
        </p:nvSpPr>
        <p:spPr>
          <a:xfrm>
            <a:off x="8837535" y="1542484"/>
            <a:ext cx="72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同居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9611172" y="1493196"/>
            <a:ext cx="914400" cy="825764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有・無</a:t>
            </a:r>
          </a:p>
        </p:txBody>
      </p:sp>
      <p:sp>
        <p:nvSpPr>
          <p:cNvPr id="31" name="楕円 30"/>
          <p:cNvSpPr/>
          <p:nvPr/>
        </p:nvSpPr>
        <p:spPr>
          <a:xfrm>
            <a:off x="8850387" y="2350970"/>
            <a:ext cx="72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同居</a:t>
            </a:r>
          </a:p>
        </p:txBody>
      </p:sp>
      <p:sp>
        <p:nvSpPr>
          <p:cNvPr id="32" name="楕円 31"/>
          <p:cNvSpPr/>
          <p:nvPr/>
        </p:nvSpPr>
        <p:spPr>
          <a:xfrm>
            <a:off x="8837535" y="3124607"/>
            <a:ext cx="72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同居</a:t>
            </a:r>
          </a:p>
        </p:txBody>
      </p:sp>
      <p:sp>
        <p:nvSpPr>
          <p:cNvPr id="33" name="楕円 32"/>
          <p:cNvSpPr/>
          <p:nvPr/>
        </p:nvSpPr>
        <p:spPr>
          <a:xfrm>
            <a:off x="8874487" y="3896628"/>
            <a:ext cx="72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同居</a:t>
            </a:r>
          </a:p>
        </p:txBody>
      </p:sp>
      <p:sp>
        <p:nvSpPr>
          <p:cNvPr id="34" name="楕円 33"/>
          <p:cNvSpPr/>
          <p:nvPr/>
        </p:nvSpPr>
        <p:spPr>
          <a:xfrm>
            <a:off x="8894450" y="4656054"/>
            <a:ext cx="72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同居</a:t>
            </a:r>
          </a:p>
        </p:txBody>
      </p:sp>
      <p:sp>
        <p:nvSpPr>
          <p:cNvPr id="36" name="角丸四角形 35"/>
          <p:cNvSpPr/>
          <p:nvPr/>
        </p:nvSpPr>
        <p:spPr>
          <a:xfrm>
            <a:off x="9631438" y="2318960"/>
            <a:ext cx="914400" cy="825764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有・無</a:t>
            </a:r>
          </a:p>
        </p:txBody>
      </p:sp>
      <p:sp>
        <p:nvSpPr>
          <p:cNvPr id="37" name="角丸四角形 36"/>
          <p:cNvSpPr/>
          <p:nvPr/>
        </p:nvSpPr>
        <p:spPr>
          <a:xfrm>
            <a:off x="9631438" y="3124290"/>
            <a:ext cx="914400" cy="825764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有・無</a:t>
            </a:r>
          </a:p>
        </p:txBody>
      </p:sp>
      <p:sp>
        <p:nvSpPr>
          <p:cNvPr id="38" name="角丸四角形 37"/>
          <p:cNvSpPr/>
          <p:nvPr/>
        </p:nvSpPr>
        <p:spPr>
          <a:xfrm>
            <a:off x="9663607" y="3903771"/>
            <a:ext cx="914400" cy="825764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有・無</a:t>
            </a:r>
          </a:p>
        </p:txBody>
      </p:sp>
      <p:sp>
        <p:nvSpPr>
          <p:cNvPr id="39" name="角丸四角形 38"/>
          <p:cNvSpPr/>
          <p:nvPr/>
        </p:nvSpPr>
        <p:spPr>
          <a:xfrm>
            <a:off x="9663607" y="4694115"/>
            <a:ext cx="914400" cy="825764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有・無</a:t>
            </a:r>
          </a:p>
        </p:txBody>
      </p:sp>
      <p:sp>
        <p:nvSpPr>
          <p:cNvPr id="40" name="楕円 39"/>
          <p:cNvSpPr/>
          <p:nvPr/>
        </p:nvSpPr>
        <p:spPr>
          <a:xfrm>
            <a:off x="6070993" y="2332685"/>
            <a:ext cx="108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</a:p>
        </p:txBody>
      </p:sp>
      <p:sp>
        <p:nvSpPr>
          <p:cNvPr id="41" name="楕円 40"/>
          <p:cNvSpPr/>
          <p:nvPr/>
        </p:nvSpPr>
        <p:spPr>
          <a:xfrm>
            <a:off x="1336038" y="5397159"/>
            <a:ext cx="180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氏名</a:t>
            </a:r>
          </a:p>
        </p:txBody>
      </p:sp>
      <p:pic>
        <p:nvPicPr>
          <p:cNvPr id="42" name="図 41" descr="http://free-line-design.com/b/b_simple_42/png/b_simple_42_2L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564" y="6129815"/>
            <a:ext cx="6645910" cy="23495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楕円 42"/>
          <p:cNvSpPr/>
          <p:nvPr/>
        </p:nvSpPr>
        <p:spPr>
          <a:xfrm>
            <a:off x="4774432" y="5387510"/>
            <a:ext cx="72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続柄</a:t>
            </a:r>
          </a:p>
        </p:txBody>
      </p:sp>
      <p:sp>
        <p:nvSpPr>
          <p:cNvPr id="44" name="楕円 43"/>
          <p:cNvSpPr/>
          <p:nvPr/>
        </p:nvSpPr>
        <p:spPr>
          <a:xfrm>
            <a:off x="6070993" y="3101942"/>
            <a:ext cx="108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</a:p>
        </p:txBody>
      </p:sp>
      <p:sp>
        <p:nvSpPr>
          <p:cNvPr id="45" name="楕円 44"/>
          <p:cNvSpPr/>
          <p:nvPr/>
        </p:nvSpPr>
        <p:spPr>
          <a:xfrm>
            <a:off x="6070993" y="3873697"/>
            <a:ext cx="108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</a:p>
        </p:txBody>
      </p:sp>
      <p:sp>
        <p:nvSpPr>
          <p:cNvPr id="46" name="楕円 45"/>
          <p:cNvSpPr/>
          <p:nvPr/>
        </p:nvSpPr>
        <p:spPr>
          <a:xfrm>
            <a:off x="6070993" y="4634418"/>
            <a:ext cx="108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</a:p>
        </p:txBody>
      </p:sp>
      <p:sp>
        <p:nvSpPr>
          <p:cNvPr id="47" name="楕円 46"/>
          <p:cNvSpPr/>
          <p:nvPr/>
        </p:nvSpPr>
        <p:spPr>
          <a:xfrm>
            <a:off x="6070993" y="5396480"/>
            <a:ext cx="108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</a:p>
        </p:txBody>
      </p:sp>
      <p:sp>
        <p:nvSpPr>
          <p:cNvPr id="48" name="楕円 47"/>
          <p:cNvSpPr/>
          <p:nvPr/>
        </p:nvSpPr>
        <p:spPr>
          <a:xfrm>
            <a:off x="8874487" y="5409815"/>
            <a:ext cx="720000" cy="720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同居</a:t>
            </a:r>
          </a:p>
        </p:txBody>
      </p:sp>
      <p:sp>
        <p:nvSpPr>
          <p:cNvPr id="49" name="角丸四角形 48"/>
          <p:cNvSpPr/>
          <p:nvPr/>
        </p:nvSpPr>
        <p:spPr>
          <a:xfrm>
            <a:off x="9680085" y="5422593"/>
            <a:ext cx="914400" cy="825764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有・無</a:t>
            </a: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774AB403-5F04-4FEB-B671-606768E1AFC4}"/>
              </a:ext>
            </a:extLst>
          </p:cNvPr>
          <p:cNvSpPr/>
          <p:nvPr/>
        </p:nvSpPr>
        <p:spPr>
          <a:xfrm>
            <a:off x="713795" y="1727086"/>
            <a:ext cx="1151304" cy="5400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rgbClr val="00B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緊急時連絡①</a:t>
            </a:r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CFD9EBFA-54E5-4C0D-A93D-557CBF2A05FC}"/>
              </a:ext>
            </a:extLst>
          </p:cNvPr>
          <p:cNvSpPr/>
          <p:nvPr/>
        </p:nvSpPr>
        <p:spPr>
          <a:xfrm>
            <a:off x="711770" y="2461842"/>
            <a:ext cx="1151304" cy="540000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rgbClr val="00B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緊急時連絡②</a:t>
            </a:r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76565FF9-1C9E-442B-BEC4-3BA4BA7C4372}"/>
              </a:ext>
            </a:extLst>
          </p:cNvPr>
          <p:cNvSpPr/>
          <p:nvPr/>
        </p:nvSpPr>
        <p:spPr>
          <a:xfrm>
            <a:off x="711770" y="3221681"/>
            <a:ext cx="1151304" cy="5400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rgbClr val="00B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緊急時連絡③</a:t>
            </a:r>
          </a:p>
        </p:txBody>
      </p:sp>
    </p:spTree>
    <p:extLst>
      <p:ext uri="{BB962C8B-B14F-4D97-AF65-F5344CB8AC3E}">
        <p14:creationId xmlns:p14="http://schemas.microsoft.com/office/powerpoint/2010/main" val="113640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7" y="-110765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角丸四角形 2">
            <a:extLst>
              <a:ext uri="{FF2B5EF4-FFF2-40B4-BE49-F238E27FC236}">
                <a16:creationId xmlns:a16="http://schemas.microsoft.com/office/drawing/2014/main" id="{EE010E31-A4A5-4CE8-B200-2820D4FF9443}"/>
              </a:ext>
            </a:extLst>
          </p:cNvPr>
          <p:cNvSpPr/>
          <p:nvPr/>
        </p:nvSpPr>
        <p:spPr>
          <a:xfrm>
            <a:off x="438166" y="775847"/>
            <a:ext cx="1620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医療情報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A6365B12-3D32-48A2-B0AB-57F9D14A9322}"/>
              </a:ext>
            </a:extLst>
          </p:cNvPr>
          <p:cNvSpPr/>
          <p:nvPr/>
        </p:nvSpPr>
        <p:spPr>
          <a:xfrm>
            <a:off x="2058166" y="828514"/>
            <a:ext cx="2160000" cy="7200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①病院名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05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（かかりつけ病院</a:t>
            </a:r>
            <a:r>
              <a:rPr lang="ja-JP" altLang="en-US" sz="105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）</a:t>
            </a:r>
            <a:endParaRPr kumimoji="1" lang="ja-JP" altLang="en-US" sz="105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616EECC-63C6-4C71-95C6-178D5BAE8E64}"/>
              </a:ext>
            </a:extLst>
          </p:cNvPr>
          <p:cNvSpPr/>
          <p:nvPr/>
        </p:nvSpPr>
        <p:spPr>
          <a:xfrm>
            <a:off x="2058166" y="1628421"/>
            <a:ext cx="2160000" cy="7200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②病院名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1050" dirty="0">
                <a:solidFill>
                  <a:srgbClr val="FF3399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（発熱時・けいれん発作時等</a:t>
            </a:r>
            <a:endParaRPr kumimoji="1" lang="en-US" altLang="ja-JP" sz="1050" dirty="0">
              <a:solidFill>
                <a:srgbClr val="FF3399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1050" dirty="0">
                <a:solidFill>
                  <a:srgbClr val="FF3399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緊急時にかかっている病院</a:t>
            </a:r>
            <a:r>
              <a:rPr kumimoji="1" lang="ja-JP" altLang="en-US" sz="1050" dirty="0">
                <a:solidFill>
                  <a:srgbClr val="FF3399"/>
                </a:solidFill>
              </a:rPr>
              <a:t>）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F740B710-8CD9-4DA7-91B0-52FA3FC1458D}"/>
              </a:ext>
            </a:extLst>
          </p:cNvPr>
          <p:cNvSpPr/>
          <p:nvPr/>
        </p:nvSpPr>
        <p:spPr>
          <a:xfrm>
            <a:off x="2058166" y="2437005"/>
            <a:ext cx="2160000" cy="7200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③病院名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05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（訓練で通院している病院）</a:t>
            </a:r>
            <a:endParaRPr kumimoji="1" lang="ja-JP" altLang="en-US" sz="105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7297507E-23A6-42BF-98AE-F4BB4D0BB5D8}"/>
              </a:ext>
            </a:extLst>
          </p:cNvPr>
          <p:cNvSpPr/>
          <p:nvPr/>
        </p:nvSpPr>
        <p:spPr>
          <a:xfrm>
            <a:off x="2058166" y="3248467"/>
            <a:ext cx="2160000" cy="7200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④歯科医院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05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（定期健診、摂食で通院して</a:t>
            </a:r>
            <a:endParaRPr lang="en-US" altLang="ja-JP" sz="105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05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いる歯科医院）</a:t>
            </a:r>
            <a:endParaRPr kumimoji="1" lang="ja-JP" altLang="en-US" sz="105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ECB46580-5E9F-4012-8C92-E8041A70E7ED}"/>
              </a:ext>
            </a:extLst>
          </p:cNvPr>
          <p:cNvSpPr/>
          <p:nvPr/>
        </p:nvSpPr>
        <p:spPr>
          <a:xfrm>
            <a:off x="2072465" y="4114940"/>
            <a:ext cx="2160000" cy="720000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⑤病院名</a:t>
            </a:r>
            <a:endParaRPr kumimoji="1" lang="en-US" altLang="ja-JP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05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（その他のかかりつけ医</a:t>
            </a:r>
            <a:endParaRPr lang="en-US" altLang="ja-JP" sz="105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105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眼科・皮膚科等）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A3C36126-B72E-4C95-BB8B-2CEB18B1F2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283" y="1584909"/>
            <a:ext cx="8280000" cy="29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CBAB49DD-AD30-40D2-A8C1-03B6AB80C5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283" y="2342759"/>
            <a:ext cx="8280000" cy="29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35625B33-0BB7-49C7-87CE-9267499774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283" y="3998282"/>
            <a:ext cx="8280000" cy="29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2ADF2542-4AF7-4191-8D0A-82FA69033C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283" y="3166906"/>
            <a:ext cx="8280000" cy="292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689F034A-4A0C-4228-A1C0-C6F8653F08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283" y="4841920"/>
            <a:ext cx="8280000" cy="2926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角丸四角形 2">
            <a:extLst>
              <a:ext uri="{FF2B5EF4-FFF2-40B4-BE49-F238E27FC236}">
                <a16:creationId xmlns:a16="http://schemas.microsoft.com/office/drawing/2014/main" id="{E6A82D22-680F-4681-B15E-D0E9924ADCFF}"/>
              </a:ext>
            </a:extLst>
          </p:cNvPr>
          <p:cNvSpPr/>
          <p:nvPr/>
        </p:nvSpPr>
        <p:spPr>
          <a:xfrm>
            <a:off x="438166" y="4858435"/>
            <a:ext cx="1620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保険情報</a:t>
            </a:r>
          </a:p>
        </p:txBody>
      </p:sp>
      <p:pic>
        <p:nvPicPr>
          <p:cNvPr id="21" name="図 20" descr="おすすめの商用利用可能な無料フレーム・枠素材">
            <a:extLst>
              <a:ext uri="{FF2B5EF4-FFF2-40B4-BE49-F238E27FC236}">
                <a16:creationId xmlns:a16="http://schemas.microsoft.com/office/drawing/2014/main" id="{17A2F0EB-5084-469A-BE41-9B549B04D9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315" y="4865186"/>
            <a:ext cx="8791611" cy="1799818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A2927A05-8FE2-4A00-906E-5815F270541E}"/>
              </a:ext>
            </a:extLst>
          </p:cNvPr>
          <p:cNvSpPr/>
          <p:nvPr/>
        </p:nvSpPr>
        <p:spPr>
          <a:xfrm>
            <a:off x="2450237" y="5024225"/>
            <a:ext cx="8052046" cy="148174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【</a:t>
            </a:r>
            <a:r>
              <a:rPr kumimoji="1" lang="ja-JP" altLang="en-US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利用している保険区分</a:t>
            </a:r>
            <a:r>
              <a:rPr kumimoji="1" lang="en-US" altLang="ja-JP" sz="2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】</a:t>
            </a:r>
          </a:p>
          <a:p>
            <a:pPr algn="ctr"/>
            <a:r>
              <a:rPr kumimoji="1"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健康保険・国民健康保険・小児慢性特定疾患・マルフク</a:t>
            </a:r>
            <a:endParaRPr kumimoji="1" lang="en-US" altLang="ja-JP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20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労災保険・自賠責保険・特定疾患（成人）・その他</a:t>
            </a:r>
            <a:endParaRPr kumimoji="1" lang="ja-JP" altLang="en-US" sz="20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2A2A4061-5628-49EB-BE59-74B02F4CE924}"/>
              </a:ext>
            </a:extLst>
          </p:cNvPr>
          <p:cNvSpPr/>
          <p:nvPr/>
        </p:nvSpPr>
        <p:spPr>
          <a:xfrm>
            <a:off x="6605121" y="600765"/>
            <a:ext cx="936000" cy="936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診療科名</a:t>
            </a:r>
            <a:endParaRPr kumimoji="1" lang="en-US" altLang="ja-JP" sz="9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endParaRPr kumimoji="1" lang="en-US" altLang="ja-JP" sz="9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医師名</a:t>
            </a:r>
            <a:endParaRPr kumimoji="1" lang="ja-JP" altLang="en-US" sz="9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E5CCA92B-FEED-4126-A5D2-8B6F84BB1DE0}"/>
              </a:ext>
            </a:extLst>
          </p:cNvPr>
          <p:cNvSpPr/>
          <p:nvPr/>
        </p:nvSpPr>
        <p:spPr>
          <a:xfrm>
            <a:off x="8806598" y="738939"/>
            <a:ext cx="792000" cy="792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4269C65B-F0DB-4B56-BDA6-8544C98197B0}"/>
              </a:ext>
            </a:extLst>
          </p:cNvPr>
          <p:cNvSpPr/>
          <p:nvPr/>
        </p:nvSpPr>
        <p:spPr>
          <a:xfrm>
            <a:off x="6657083" y="1443763"/>
            <a:ext cx="936000" cy="936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診療科名</a:t>
            </a:r>
            <a:endParaRPr kumimoji="1" lang="en-US" altLang="ja-JP" sz="9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endParaRPr kumimoji="1" lang="en-US" altLang="ja-JP" sz="9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医師名</a:t>
            </a:r>
            <a:endParaRPr kumimoji="1" lang="ja-JP" altLang="en-US" sz="9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8D3889CC-20C3-4812-88DF-87792600274D}"/>
              </a:ext>
            </a:extLst>
          </p:cNvPr>
          <p:cNvSpPr/>
          <p:nvPr/>
        </p:nvSpPr>
        <p:spPr>
          <a:xfrm>
            <a:off x="6657083" y="2329005"/>
            <a:ext cx="936000" cy="936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診療科名</a:t>
            </a:r>
            <a:endParaRPr kumimoji="1" lang="en-US" altLang="ja-JP" sz="9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endParaRPr kumimoji="1" lang="en-US" altLang="ja-JP" sz="9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医師名</a:t>
            </a:r>
            <a:endParaRPr kumimoji="1" lang="ja-JP" altLang="en-US" sz="9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77B68AB3-06E4-44E2-B0B6-76236878F94E}"/>
              </a:ext>
            </a:extLst>
          </p:cNvPr>
          <p:cNvSpPr/>
          <p:nvPr/>
        </p:nvSpPr>
        <p:spPr>
          <a:xfrm>
            <a:off x="6680380" y="3122439"/>
            <a:ext cx="936000" cy="936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診療科名</a:t>
            </a:r>
            <a:endParaRPr kumimoji="1" lang="en-US" altLang="ja-JP" sz="9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endParaRPr kumimoji="1" lang="en-US" altLang="ja-JP" sz="9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医師名</a:t>
            </a:r>
            <a:endParaRPr kumimoji="1" lang="ja-JP" altLang="en-US" sz="9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CEADFEAA-5085-4DC0-AABA-3A60579BD7AA}"/>
              </a:ext>
            </a:extLst>
          </p:cNvPr>
          <p:cNvSpPr/>
          <p:nvPr/>
        </p:nvSpPr>
        <p:spPr>
          <a:xfrm>
            <a:off x="6680380" y="4020705"/>
            <a:ext cx="936000" cy="936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診療科名</a:t>
            </a:r>
            <a:endParaRPr kumimoji="1" lang="en-US" altLang="ja-JP" sz="9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endParaRPr kumimoji="1" lang="en-US" altLang="ja-JP" sz="9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医師名</a:t>
            </a:r>
            <a:endParaRPr kumimoji="1" lang="ja-JP" altLang="en-US" sz="9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42AB4810-8758-40DE-A759-06948AFB7261}"/>
              </a:ext>
            </a:extLst>
          </p:cNvPr>
          <p:cNvSpPr/>
          <p:nvPr/>
        </p:nvSpPr>
        <p:spPr>
          <a:xfrm>
            <a:off x="8832579" y="1558446"/>
            <a:ext cx="792000" cy="792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84B19C06-FBAC-4E35-AF46-46ABE4F357BC}"/>
              </a:ext>
            </a:extLst>
          </p:cNvPr>
          <p:cNvSpPr/>
          <p:nvPr/>
        </p:nvSpPr>
        <p:spPr>
          <a:xfrm>
            <a:off x="8855876" y="2364217"/>
            <a:ext cx="792000" cy="792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53DF4338-AAAD-42BF-A73F-C06EDAD11E85}"/>
              </a:ext>
            </a:extLst>
          </p:cNvPr>
          <p:cNvSpPr/>
          <p:nvPr/>
        </p:nvSpPr>
        <p:spPr>
          <a:xfrm>
            <a:off x="8853310" y="3164422"/>
            <a:ext cx="792000" cy="792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01DA4323-F01C-475F-AE08-E8C7DB5A8A4F}"/>
              </a:ext>
            </a:extLst>
          </p:cNvPr>
          <p:cNvSpPr/>
          <p:nvPr/>
        </p:nvSpPr>
        <p:spPr>
          <a:xfrm>
            <a:off x="8853310" y="4008636"/>
            <a:ext cx="792000" cy="79200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連絡先</a:t>
            </a:r>
          </a:p>
        </p:txBody>
      </p:sp>
    </p:spTree>
    <p:extLst>
      <p:ext uri="{BB962C8B-B14F-4D97-AF65-F5344CB8AC3E}">
        <p14:creationId xmlns:p14="http://schemas.microsoft.com/office/powerpoint/2010/main" val="326882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春におすすめの商用利用可能な無料フレーム・枠素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268" y="-113122"/>
            <a:ext cx="12286267" cy="70795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角丸四角形 2">
            <a:extLst>
              <a:ext uri="{FF2B5EF4-FFF2-40B4-BE49-F238E27FC236}">
                <a16:creationId xmlns:a16="http://schemas.microsoft.com/office/drawing/2014/main" id="{F884A73C-7DDD-43F4-BB63-CE14D6201439}"/>
              </a:ext>
            </a:extLst>
          </p:cNvPr>
          <p:cNvSpPr/>
          <p:nvPr/>
        </p:nvSpPr>
        <p:spPr>
          <a:xfrm>
            <a:off x="876692" y="723027"/>
            <a:ext cx="1620000" cy="540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お薬情報</a:t>
            </a:r>
          </a:p>
        </p:txBody>
      </p:sp>
      <p:pic>
        <p:nvPicPr>
          <p:cNvPr id="5" name="図 4" descr="おすすめの商用利用可能な無料フレーム・枠素材">
            <a:extLst>
              <a:ext uri="{FF2B5EF4-FFF2-40B4-BE49-F238E27FC236}">
                <a16:creationId xmlns:a16="http://schemas.microsoft.com/office/drawing/2014/main" id="{F6D7F8E0-D468-4C62-BC9A-847F754CC8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472" y="932155"/>
            <a:ext cx="8467737" cy="569760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2BC704F3-B283-4B68-859F-FA4344696F6C}"/>
              </a:ext>
            </a:extLst>
          </p:cNvPr>
          <p:cNvSpPr/>
          <p:nvPr/>
        </p:nvSpPr>
        <p:spPr>
          <a:xfrm>
            <a:off x="3027286" y="1411551"/>
            <a:ext cx="7634796" cy="4785064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薬局でもらったお薬説明書を添付</a:t>
            </a:r>
          </a:p>
        </p:txBody>
      </p:sp>
    </p:spTree>
    <p:extLst>
      <p:ext uri="{BB962C8B-B14F-4D97-AF65-F5344CB8AC3E}">
        <p14:creationId xmlns:p14="http://schemas.microsoft.com/office/powerpoint/2010/main" val="1404241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2362</TotalTime>
  <Words>3226</Words>
  <Application>Microsoft Office PowerPoint</Application>
  <PresentationFormat>ワイド画面</PresentationFormat>
  <Paragraphs>542</Paragraphs>
  <Slides>31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40" baseType="lpstr">
      <vt:lpstr>HGP明朝E</vt:lpstr>
      <vt:lpstr>HGS創英角ﾎﾟｯﾌﾟ体</vt:lpstr>
      <vt:lpstr>HGS明朝E</vt:lpstr>
      <vt:lpstr>HG創英ﾌﾟﾚｾﾞﾝｽEB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茨城県立医療大学付属病院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神　泰子</dc:creator>
  <cp:lastModifiedBy>神　泰子</cp:lastModifiedBy>
  <cp:revision>212</cp:revision>
  <cp:lastPrinted>2024-02-15T00:56:44Z</cp:lastPrinted>
  <dcterms:created xsi:type="dcterms:W3CDTF">2022-04-12T18:15:29Z</dcterms:created>
  <dcterms:modified xsi:type="dcterms:W3CDTF">2024-02-20T08:51:09Z</dcterms:modified>
</cp:coreProperties>
</file>